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31" r:id="rId1"/>
  </p:sldMasterIdLst>
  <p:notesMasterIdLst>
    <p:notesMasterId r:id="rId86"/>
  </p:notesMasterIdLst>
  <p:handoutMasterIdLst>
    <p:handoutMasterId r:id="rId87"/>
  </p:handoutMasterIdLst>
  <p:sldIdLst>
    <p:sldId id="256" r:id="rId2"/>
    <p:sldId id="361" r:id="rId3"/>
    <p:sldId id="362" r:id="rId4"/>
    <p:sldId id="363" r:id="rId5"/>
    <p:sldId id="364" r:id="rId6"/>
    <p:sldId id="365" r:id="rId7"/>
    <p:sldId id="367" r:id="rId8"/>
    <p:sldId id="366" r:id="rId9"/>
    <p:sldId id="368" r:id="rId10"/>
    <p:sldId id="369" r:id="rId11"/>
    <p:sldId id="370" r:id="rId12"/>
    <p:sldId id="381" r:id="rId13"/>
    <p:sldId id="371" r:id="rId14"/>
    <p:sldId id="372" r:id="rId15"/>
    <p:sldId id="373" r:id="rId16"/>
    <p:sldId id="374" r:id="rId17"/>
    <p:sldId id="375" r:id="rId18"/>
    <p:sldId id="376" r:id="rId19"/>
    <p:sldId id="377" r:id="rId20"/>
    <p:sldId id="378" r:id="rId21"/>
    <p:sldId id="379" r:id="rId22"/>
    <p:sldId id="380" r:id="rId23"/>
    <p:sldId id="382" r:id="rId24"/>
    <p:sldId id="383" r:id="rId25"/>
    <p:sldId id="384" r:id="rId26"/>
    <p:sldId id="385" r:id="rId27"/>
    <p:sldId id="386" r:id="rId28"/>
    <p:sldId id="387" r:id="rId29"/>
    <p:sldId id="312" r:id="rId30"/>
    <p:sldId id="310" r:id="rId31"/>
    <p:sldId id="313" r:id="rId32"/>
    <p:sldId id="273" r:id="rId33"/>
    <p:sldId id="314" r:id="rId34"/>
    <p:sldId id="389" r:id="rId35"/>
    <p:sldId id="316" r:id="rId36"/>
    <p:sldId id="317" r:id="rId37"/>
    <p:sldId id="274" r:id="rId38"/>
    <p:sldId id="281" r:id="rId39"/>
    <p:sldId id="318" r:id="rId40"/>
    <p:sldId id="320" r:id="rId41"/>
    <p:sldId id="321" r:id="rId42"/>
    <p:sldId id="390" r:id="rId43"/>
    <p:sldId id="322" r:id="rId44"/>
    <p:sldId id="323" r:id="rId45"/>
    <p:sldId id="324" r:id="rId46"/>
    <p:sldId id="282" r:id="rId47"/>
    <p:sldId id="328" r:id="rId48"/>
    <p:sldId id="327" r:id="rId49"/>
    <p:sldId id="329" r:id="rId50"/>
    <p:sldId id="325" r:id="rId51"/>
    <p:sldId id="326" r:id="rId52"/>
    <p:sldId id="330" r:id="rId53"/>
    <p:sldId id="331" r:id="rId54"/>
    <p:sldId id="332" r:id="rId55"/>
    <p:sldId id="333" r:id="rId56"/>
    <p:sldId id="391" r:id="rId57"/>
    <p:sldId id="284" r:id="rId58"/>
    <p:sldId id="337" r:id="rId59"/>
    <p:sldId id="334" r:id="rId60"/>
    <p:sldId id="335" r:id="rId61"/>
    <p:sldId id="338" r:id="rId62"/>
    <p:sldId id="340" r:id="rId63"/>
    <p:sldId id="341" r:id="rId64"/>
    <p:sldId id="342" r:id="rId65"/>
    <p:sldId id="343" r:id="rId66"/>
    <p:sldId id="344" r:id="rId67"/>
    <p:sldId id="345" r:id="rId68"/>
    <p:sldId id="346" r:id="rId69"/>
    <p:sldId id="347" r:id="rId70"/>
    <p:sldId id="348" r:id="rId71"/>
    <p:sldId id="392" r:id="rId72"/>
    <p:sldId id="349" r:id="rId73"/>
    <p:sldId id="350" r:id="rId74"/>
    <p:sldId id="353" r:id="rId75"/>
    <p:sldId id="351" r:id="rId76"/>
    <p:sldId id="393" r:id="rId77"/>
    <p:sldId id="352" r:id="rId78"/>
    <p:sldId id="354" r:id="rId79"/>
    <p:sldId id="355" r:id="rId80"/>
    <p:sldId id="356" r:id="rId81"/>
    <p:sldId id="394" r:id="rId82"/>
    <p:sldId id="357" r:id="rId83"/>
    <p:sldId id="359" r:id="rId84"/>
    <p:sldId id="388" r:id="rId85"/>
  </p:sldIdLst>
  <p:sldSz cx="12192000" cy="6858000"/>
  <p:notesSz cx="6735763" cy="9866313"/>
  <p:custDataLst>
    <p:tags r:id="rId8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624" autoAdjust="0"/>
  </p:normalViewPr>
  <p:slideViewPr>
    <p:cSldViewPr snapToGrid="0">
      <p:cViewPr varScale="1">
        <p:scale>
          <a:sx n="92" d="100"/>
          <a:sy n="92" d="100"/>
        </p:scale>
        <p:origin x="117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C4248C74-E68B-40BC-8408-1C2BA050FF4C}" type="datetimeFigureOut">
              <a:rPr lang="es-ES" smtClean="0"/>
              <a:t>23/06/2015</a:t>
            </a:fld>
            <a:endParaRPr lang="es-ES"/>
          </a:p>
        </p:txBody>
      </p:sp>
      <p:sp>
        <p:nvSpPr>
          <p:cNvPr id="4" name="Marcador de pie de página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C37E5CF8-09E3-4882-B25F-A4E513BA8B54}" type="slidenum">
              <a:rPr lang="es-ES" smtClean="0"/>
              <a:t>‹Nº›</a:t>
            </a:fld>
            <a:endParaRPr lang="es-ES"/>
          </a:p>
        </p:txBody>
      </p:sp>
    </p:spTree>
    <p:extLst>
      <p:ext uri="{BB962C8B-B14F-4D97-AF65-F5344CB8AC3E}">
        <p14:creationId xmlns:p14="http://schemas.microsoft.com/office/powerpoint/2010/main" val="3338535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F111A09-E8A2-4EAF-8C60-CC0B5775E9E1}" type="datetimeFigureOut">
              <a:rPr lang="es-ES" smtClean="0"/>
              <a:t>23/06/2015</a:t>
            </a:fld>
            <a:endParaRPr lang="es-ES"/>
          </a:p>
        </p:txBody>
      </p:sp>
      <p:sp>
        <p:nvSpPr>
          <p:cNvPr id="4" name="Marcador de imagen de diapositiv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188D6EE-3B69-4C99-9A5A-BB0EEE394F64}" type="slidenum">
              <a:rPr lang="es-ES" smtClean="0"/>
              <a:t>‹Nº›</a:t>
            </a:fld>
            <a:endParaRPr lang="es-ES"/>
          </a:p>
        </p:txBody>
      </p:sp>
    </p:spTree>
    <p:extLst>
      <p:ext uri="{BB962C8B-B14F-4D97-AF65-F5344CB8AC3E}">
        <p14:creationId xmlns:p14="http://schemas.microsoft.com/office/powerpoint/2010/main" val="725589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7</a:t>
            </a:fld>
            <a:endParaRPr lang="es-ES"/>
          </a:p>
        </p:txBody>
      </p:sp>
    </p:spTree>
    <p:extLst>
      <p:ext uri="{BB962C8B-B14F-4D97-AF65-F5344CB8AC3E}">
        <p14:creationId xmlns:p14="http://schemas.microsoft.com/office/powerpoint/2010/main" val="428457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16</a:t>
            </a:fld>
            <a:endParaRPr lang="es-ES"/>
          </a:p>
        </p:txBody>
      </p:sp>
    </p:spTree>
    <p:extLst>
      <p:ext uri="{BB962C8B-B14F-4D97-AF65-F5344CB8AC3E}">
        <p14:creationId xmlns:p14="http://schemas.microsoft.com/office/powerpoint/2010/main" val="3884403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17</a:t>
            </a:fld>
            <a:endParaRPr lang="es-ES"/>
          </a:p>
        </p:txBody>
      </p:sp>
    </p:spTree>
    <p:extLst>
      <p:ext uri="{BB962C8B-B14F-4D97-AF65-F5344CB8AC3E}">
        <p14:creationId xmlns:p14="http://schemas.microsoft.com/office/powerpoint/2010/main" val="2411962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18</a:t>
            </a:fld>
            <a:endParaRPr lang="es-ES"/>
          </a:p>
        </p:txBody>
      </p:sp>
    </p:spTree>
    <p:extLst>
      <p:ext uri="{BB962C8B-B14F-4D97-AF65-F5344CB8AC3E}">
        <p14:creationId xmlns:p14="http://schemas.microsoft.com/office/powerpoint/2010/main" val="1970680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19</a:t>
            </a:fld>
            <a:endParaRPr lang="es-ES"/>
          </a:p>
        </p:txBody>
      </p:sp>
    </p:spTree>
    <p:extLst>
      <p:ext uri="{BB962C8B-B14F-4D97-AF65-F5344CB8AC3E}">
        <p14:creationId xmlns:p14="http://schemas.microsoft.com/office/powerpoint/2010/main" val="3531320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20</a:t>
            </a:fld>
            <a:endParaRPr lang="es-ES"/>
          </a:p>
        </p:txBody>
      </p:sp>
    </p:spTree>
    <p:extLst>
      <p:ext uri="{BB962C8B-B14F-4D97-AF65-F5344CB8AC3E}">
        <p14:creationId xmlns:p14="http://schemas.microsoft.com/office/powerpoint/2010/main" val="69601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21</a:t>
            </a:fld>
            <a:endParaRPr lang="es-ES"/>
          </a:p>
        </p:txBody>
      </p:sp>
    </p:spTree>
    <p:extLst>
      <p:ext uri="{BB962C8B-B14F-4D97-AF65-F5344CB8AC3E}">
        <p14:creationId xmlns:p14="http://schemas.microsoft.com/office/powerpoint/2010/main" val="187767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22</a:t>
            </a:fld>
            <a:endParaRPr lang="es-ES"/>
          </a:p>
        </p:txBody>
      </p:sp>
    </p:spTree>
    <p:extLst>
      <p:ext uri="{BB962C8B-B14F-4D97-AF65-F5344CB8AC3E}">
        <p14:creationId xmlns:p14="http://schemas.microsoft.com/office/powerpoint/2010/main" val="344988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23</a:t>
            </a:fld>
            <a:endParaRPr lang="es-ES"/>
          </a:p>
        </p:txBody>
      </p:sp>
    </p:spTree>
    <p:extLst>
      <p:ext uri="{BB962C8B-B14F-4D97-AF65-F5344CB8AC3E}">
        <p14:creationId xmlns:p14="http://schemas.microsoft.com/office/powerpoint/2010/main" val="1937643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24</a:t>
            </a:fld>
            <a:endParaRPr lang="es-ES"/>
          </a:p>
        </p:txBody>
      </p:sp>
    </p:spTree>
    <p:extLst>
      <p:ext uri="{BB962C8B-B14F-4D97-AF65-F5344CB8AC3E}">
        <p14:creationId xmlns:p14="http://schemas.microsoft.com/office/powerpoint/2010/main" val="1909937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25</a:t>
            </a:fld>
            <a:endParaRPr lang="es-ES"/>
          </a:p>
        </p:txBody>
      </p:sp>
    </p:spTree>
    <p:extLst>
      <p:ext uri="{BB962C8B-B14F-4D97-AF65-F5344CB8AC3E}">
        <p14:creationId xmlns:p14="http://schemas.microsoft.com/office/powerpoint/2010/main" val="169822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8</a:t>
            </a:fld>
            <a:endParaRPr lang="es-ES"/>
          </a:p>
        </p:txBody>
      </p:sp>
    </p:spTree>
    <p:extLst>
      <p:ext uri="{BB962C8B-B14F-4D97-AF65-F5344CB8AC3E}">
        <p14:creationId xmlns:p14="http://schemas.microsoft.com/office/powerpoint/2010/main" val="2850611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26</a:t>
            </a:fld>
            <a:endParaRPr lang="es-ES"/>
          </a:p>
        </p:txBody>
      </p:sp>
    </p:spTree>
    <p:extLst>
      <p:ext uri="{BB962C8B-B14F-4D97-AF65-F5344CB8AC3E}">
        <p14:creationId xmlns:p14="http://schemas.microsoft.com/office/powerpoint/2010/main" val="3315022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27</a:t>
            </a:fld>
            <a:endParaRPr lang="es-ES"/>
          </a:p>
        </p:txBody>
      </p:sp>
    </p:spTree>
    <p:extLst>
      <p:ext uri="{BB962C8B-B14F-4D97-AF65-F5344CB8AC3E}">
        <p14:creationId xmlns:p14="http://schemas.microsoft.com/office/powerpoint/2010/main" val="248546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28</a:t>
            </a:fld>
            <a:endParaRPr lang="es-ES"/>
          </a:p>
        </p:txBody>
      </p:sp>
    </p:spTree>
    <p:extLst>
      <p:ext uri="{BB962C8B-B14F-4D97-AF65-F5344CB8AC3E}">
        <p14:creationId xmlns:p14="http://schemas.microsoft.com/office/powerpoint/2010/main" val="1024878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31</a:t>
            </a:fld>
            <a:endParaRPr lang="es-ES"/>
          </a:p>
        </p:txBody>
      </p:sp>
    </p:spTree>
    <p:extLst>
      <p:ext uri="{BB962C8B-B14F-4D97-AF65-F5344CB8AC3E}">
        <p14:creationId xmlns:p14="http://schemas.microsoft.com/office/powerpoint/2010/main" val="903651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2188D6EE-3B69-4C99-9A5A-BB0EEE394F64}" type="slidenum">
              <a:rPr lang="es-ES" smtClean="0"/>
              <a:t>83</a:t>
            </a:fld>
            <a:endParaRPr lang="es-ES"/>
          </a:p>
        </p:txBody>
      </p:sp>
    </p:spTree>
    <p:extLst>
      <p:ext uri="{BB962C8B-B14F-4D97-AF65-F5344CB8AC3E}">
        <p14:creationId xmlns:p14="http://schemas.microsoft.com/office/powerpoint/2010/main" val="74166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9</a:t>
            </a:fld>
            <a:endParaRPr lang="es-ES"/>
          </a:p>
        </p:txBody>
      </p:sp>
    </p:spTree>
    <p:extLst>
      <p:ext uri="{BB962C8B-B14F-4D97-AF65-F5344CB8AC3E}">
        <p14:creationId xmlns:p14="http://schemas.microsoft.com/office/powerpoint/2010/main" val="171222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10</a:t>
            </a:fld>
            <a:endParaRPr lang="es-ES"/>
          </a:p>
        </p:txBody>
      </p:sp>
    </p:spTree>
    <p:extLst>
      <p:ext uri="{BB962C8B-B14F-4D97-AF65-F5344CB8AC3E}">
        <p14:creationId xmlns:p14="http://schemas.microsoft.com/office/powerpoint/2010/main" val="150722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11</a:t>
            </a:fld>
            <a:endParaRPr lang="es-ES"/>
          </a:p>
        </p:txBody>
      </p:sp>
    </p:spTree>
    <p:extLst>
      <p:ext uri="{BB962C8B-B14F-4D97-AF65-F5344CB8AC3E}">
        <p14:creationId xmlns:p14="http://schemas.microsoft.com/office/powerpoint/2010/main" val="152315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12</a:t>
            </a:fld>
            <a:endParaRPr lang="es-ES"/>
          </a:p>
        </p:txBody>
      </p:sp>
    </p:spTree>
    <p:extLst>
      <p:ext uri="{BB962C8B-B14F-4D97-AF65-F5344CB8AC3E}">
        <p14:creationId xmlns:p14="http://schemas.microsoft.com/office/powerpoint/2010/main" val="3172781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13</a:t>
            </a:fld>
            <a:endParaRPr lang="es-ES"/>
          </a:p>
        </p:txBody>
      </p:sp>
    </p:spTree>
    <p:extLst>
      <p:ext uri="{BB962C8B-B14F-4D97-AF65-F5344CB8AC3E}">
        <p14:creationId xmlns:p14="http://schemas.microsoft.com/office/powerpoint/2010/main" val="1702673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14</a:t>
            </a:fld>
            <a:endParaRPr lang="es-ES"/>
          </a:p>
        </p:txBody>
      </p:sp>
    </p:spTree>
    <p:extLst>
      <p:ext uri="{BB962C8B-B14F-4D97-AF65-F5344CB8AC3E}">
        <p14:creationId xmlns:p14="http://schemas.microsoft.com/office/powerpoint/2010/main" val="3715479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188D6EE-3B69-4C99-9A5A-BB0EEE394F64}" type="slidenum">
              <a:rPr lang="es-ES" smtClean="0"/>
              <a:t>15</a:t>
            </a:fld>
            <a:endParaRPr lang="es-ES"/>
          </a:p>
        </p:txBody>
      </p:sp>
    </p:spTree>
    <p:extLst>
      <p:ext uri="{BB962C8B-B14F-4D97-AF65-F5344CB8AC3E}">
        <p14:creationId xmlns:p14="http://schemas.microsoft.com/office/powerpoint/2010/main" val="3306739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0FB567D-6BDE-41F1-B816-E4E4FB7083C4}"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96717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4D45953-E10E-4A9A-90FE-BB030FA450ED}"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789621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4AB784-9A1B-4159-B2C9-AE3C90268062}"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34235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0499298-4687-431B-844B-CBAC5F6C43DF}"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16465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CA41C8C-93C4-4057-8876-AF8A11DB61CA}" type="datetime1">
              <a:rPr lang="en-US" smtClean="0"/>
              <a:t>6/23/2015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0566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B6F1C5-0710-4CCF-884B-8797E89624FE}" type="datetime1">
              <a:rPr lang="en-US" smtClean="0"/>
              <a:t>6/23/2015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5443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FF8721-F8AD-4A2C-A558-264AF974E19E}" type="datetime1">
              <a:rPr lang="en-US" smtClean="0"/>
              <a:t>6/23/2015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33024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3DE1C55-930A-417E-96D1-CFB11E46CEFF}" type="datetime1">
              <a:rPr lang="en-US" smtClean="0"/>
              <a:t>6/23/2015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88849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16D49-CCEC-481D-9A16-E30F57A0A535}" type="datetime1">
              <a:rPr lang="en-US" smtClean="0"/>
              <a:t>6/23/2015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3731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A2C70FA-BD68-448B-A8D8-1732C542CAFC}" type="datetime1">
              <a:rPr lang="en-US" smtClean="0"/>
              <a:t>6/23/2015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31147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FA8DD15-6AE0-4472-AB64-DAB69D34FE42}" type="datetime1">
              <a:rPr lang="en-US" smtClean="0"/>
              <a:t>6/23/2015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04663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512D5-8C46-4565-B4B2-108C08C7A29C}" type="datetime1">
              <a:rPr lang="en-US" smtClean="0"/>
              <a:t>6/23/2015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59352260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EDIF GRIS"/>
          <p:cNvPicPr>
            <a:picLocks noChangeArrowheads="1"/>
          </p:cNvPicPr>
          <p:nvPr/>
        </p:nvPicPr>
        <p:blipFill>
          <a:blip r:embed="rId2">
            <a:duotone>
              <a:schemeClr val="accent3">
                <a:shade val="45000"/>
                <a:satMod val="135000"/>
              </a:schemeClr>
              <a:prstClr val="white"/>
            </a:duotone>
          </a:blip>
          <a:srcRect/>
          <a:stretch>
            <a:fillRect/>
          </a:stretch>
        </p:blipFill>
        <p:spPr bwMode="auto">
          <a:xfrm>
            <a:off x="0" y="0"/>
            <a:ext cx="12192000" cy="7647126"/>
          </a:xfrm>
          <a:prstGeom prst="rect">
            <a:avLst/>
          </a:prstGeom>
          <a:noFill/>
          <a:ln w="9525">
            <a:noFill/>
            <a:miter lim="800000"/>
            <a:headEnd/>
            <a:tailEnd/>
          </a:ln>
        </p:spPr>
      </p:pic>
      <p:sp>
        <p:nvSpPr>
          <p:cNvPr id="2" name="Título 1"/>
          <p:cNvSpPr>
            <a:spLocks noGrp="1"/>
          </p:cNvSpPr>
          <p:nvPr>
            <p:ph type="ctrTitle"/>
          </p:nvPr>
        </p:nvSpPr>
        <p:spPr>
          <a:xfrm>
            <a:off x="351627" y="2000249"/>
            <a:ext cx="11554623" cy="1014413"/>
          </a:xfrm>
        </p:spPr>
        <p:txBody>
          <a:bodyPr>
            <a:normAutofit/>
          </a:bodyPr>
          <a:lstStyle/>
          <a:p>
            <a:r>
              <a:rPr lang="es-ES" sz="4800" dirty="0" err="1" smtClean="0">
                <a:solidFill>
                  <a:schemeClr val="accent1">
                    <a:lumMod val="75000"/>
                  </a:schemeClr>
                </a:solidFill>
                <a:latin typeface="+mn-lt"/>
              </a:rPr>
              <a:t>Microsimulación</a:t>
            </a:r>
            <a:r>
              <a:rPr lang="es-ES" sz="4800" dirty="0" smtClean="0">
                <a:solidFill>
                  <a:schemeClr val="accent1">
                    <a:lumMod val="75000"/>
                  </a:schemeClr>
                </a:solidFill>
                <a:latin typeface="+mn-lt"/>
              </a:rPr>
              <a:t> en el IEF. El IRPF español</a:t>
            </a:r>
            <a:endParaRPr lang="es-ES" sz="4800" dirty="0">
              <a:solidFill>
                <a:schemeClr val="accent1">
                  <a:lumMod val="75000"/>
                </a:schemeClr>
              </a:solidFill>
              <a:latin typeface="+mn-lt"/>
            </a:endParaRPr>
          </a:p>
        </p:txBody>
      </p:sp>
      <p:sp>
        <p:nvSpPr>
          <p:cNvPr id="3" name="Subtítulo 2"/>
          <p:cNvSpPr>
            <a:spLocks noGrp="1"/>
          </p:cNvSpPr>
          <p:nvPr>
            <p:ph type="subTitle" idx="1"/>
          </p:nvPr>
        </p:nvSpPr>
        <p:spPr>
          <a:xfrm>
            <a:off x="561975" y="3602038"/>
            <a:ext cx="11277600" cy="1655762"/>
          </a:xfrm>
        </p:spPr>
        <p:txBody>
          <a:bodyPr>
            <a:normAutofit/>
          </a:bodyPr>
          <a:lstStyle/>
          <a:p>
            <a:r>
              <a:rPr lang="es-PA" b="1" dirty="0">
                <a:solidFill>
                  <a:srgbClr val="C00000"/>
                </a:solidFill>
              </a:rPr>
              <a:t>Asesoría especializada para el desarrollo de herramientas de </a:t>
            </a:r>
            <a:r>
              <a:rPr lang="es-PA" b="1" dirty="0" err="1">
                <a:solidFill>
                  <a:srgbClr val="C00000"/>
                </a:solidFill>
              </a:rPr>
              <a:t>microsimulación</a:t>
            </a:r>
            <a:r>
              <a:rPr lang="es-PA" b="1" dirty="0">
                <a:solidFill>
                  <a:srgbClr val="C00000"/>
                </a:solidFill>
              </a:rPr>
              <a:t> fiscal</a:t>
            </a:r>
            <a:endParaRPr lang="es-ES" dirty="0">
              <a:solidFill>
                <a:srgbClr val="C00000"/>
              </a:solidFill>
            </a:endParaRPr>
          </a:p>
          <a:p>
            <a:r>
              <a:rPr lang="es-PA" b="1" dirty="0" smtClean="0"/>
              <a:t>15 al </a:t>
            </a:r>
            <a:r>
              <a:rPr lang="es-PA" b="1" dirty="0"/>
              <a:t>19 de Junio de 2015</a:t>
            </a:r>
            <a:endParaRPr lang="es-ES" dirty="0"/>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27" y="17601"/>
            <a:ext cx="3847619" cy="1104762"/>
          </a:xfrm>
          <a:prstGeom prst="rect">
            <a:avLst/>
          </a:prstGeom>
        </p:spPr>
      </p:pic>
      <p:pic>
        <p:nvPicPr>
          <p:cNvPr id="5" name="Picture 7" descr="logoief"/>
          <p:cNvPicPr>
            <a:picLocks noChangeAspect="1" noChangeArrowheads="1"/>
          </p:cNvPicPr>
          <p:nvPr/>
        </p:nvPicPr>
        <p:blipFill>
          <a:blip r:embed="rId4"/>
          <a:srcRect/>
          <a:stretch>
            <a:fillRect/>
          </a:stretch>
        </p:blipFill>
        <p:spPr bwMode="auto">
          <a:xfrm>
            <a:off x="9868693" y="347663"/>
            <a:ext cx="1598613" cy="774700"/>
          </a:xfrm>
          <a:prstGeom prst="rect">
            <a:avLst/>
          </a:prstGeom>
          <a:noFill/>
          <a:ln w="9525">
            <a:noFill/>
            <a:miter lim="800000"/>
            <a:headEnd/>
            <a:tailEnd/>
          </a:ln>
        </p:spPr>
      </p:pic>
      <p:sp>
        <p:nvSpPr>
          <p:cNvPr id="6" name="2 Subtítulo"/>
          <p:cNvSpPr txBox="1">
            <a:spLocks/>
          </p:cNvSpPr>
          <p:nvPr/>
        </p:nvSpPr>
        <p:spPr>
          <a:xfrm>
            <a:off x="8115671" y="5187635"/>
            <a:ext cx="2552328" cy="743869"/>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200" b="1" dirty="0" smtClean="0"/>
              <a:t>María Jesús Burgos Prieto</a:t>
            </a:r>
          </a:p>
          <a:p>
            <a:r>
              <a:rPr lang="es-ES" sz="1600" dirty="0" smtClean="0"/>
              <a:t>Analista de Investigación IEF</a:t>
            </a:r>
          </a:p>
          <a:p>
            <a:r>
              <a:rPr lang="es-ES" sz="1600" u="sng" dirty="0" smtClean="0">
                <a:solidFill>
                  <a:srgbClr val="0070C0"/>
                </a:solidFill>
              </a:rPr>
              <a:t>mariajesus.burgos@ief.minhap.es</a:t>
            </a:r>
          </a:p>
        </p:txBody>
      </p:sp>
    </p:spTree>
    <p:extLst>
      <p:ext uri="{BB962C8B-B14F-4D97-AF65-F5344CB8AC3E}">
        <p14:creationId xmlns:p14="http://schemas.microsoft.com/office/powerpoint/2010/main" val="601399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10</a:t>
            </a:fld>
            <a:endParaRPr lang="en-US" dirty="0"/>
          </a:p>
        </p:txBody>
      </p:sp>
      <p:sp>
        <p:nvSpPr>
          <p:cNvPr id="5" name="Rectángulo redondeado 4"/>
          <p:cNvSpPr/>
          <p:nvPr/>
        </p:nvSpPr>
        <p:spPr>
          <a:xfrm>
            <a:off x="0" y="-4254"/>
            <a:ext cx="7647709"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Crear simulación</a:t>
            </a:r>
            <a:endParaRPr lang="es-ES" sz="3600" dirty="0"/>
          </a:p>
        </p:txBody>
      </p:sp>
      <p:sp>
        <p:nvSpPr>
          <p:cNvPr id="15" name="Marcador de contenido 4"/>
          <p:cNvSpPr>
            <a:spLocks noGrp="1"/>
          </p:cNvSpPr>
          <p:nvPr>
            <p:ph idx="1"/>
          </p:nvPr>
        </p:nvSpPr>
        <p:spPr>
          <a:xfrm>
            <a:off x="876300" y="1816100"/>
            <a:ext cx="10515600" cy="4351338"/>
          </a:xfrm>
        </p:spPr>
        <p:txBody>
          <a:bodyPr>
            <a:normAutofit fontScale="92500" lnSpcReduction="10000"/>
          </a:bodyPr>
          <a:lstStyle/>
          <a:p>
            <a:r>
              <a:rPr lang="es-ES" dirty="0" smtClean="0"/>
              <a:t>       </a:t>
            </a:r>
            <a:r>
              <a:rPr lang="es-ES" b="1" dirty="0" smtClean="0"/>
              <a:t>Editar</a:t>
            </a:r>
            <a:r>
              <a:rPr lang="es-ES" dirty="0" smtClean="0"/>
              <a:t>: Permite cambiar la descripción, la normativa y la muestra que 	hemos seleccionado para la simulación</a:t>
            </a:r>
          </a:p>
          <a:p>
            <a:r>
              <a:rPr lang="es-ES" dirty="0"/>
              <a:t> </a:t>
            </a:r>
            <a:r>
              <a:rPr lang="es-ES" dirty="0" smtClean="0"/>
              <a:t>      </a:t>
            </a:r>
            <a:r>
              <a:rPr lang="es-ES" b="1" dirty="0" smtClean="0"/>
              <a:t>Detalles</a:t>
            </a:r>
            <a:r>
              <a:rPr lang="es-ES" dirty="0" smtClean="0"/>
              <a:t>: Nos da los detalles de la simulación. Permite ver todos los 	parámetros de la simulación</a:t>
            </a:r>
          </a:p>
          <a:p>
            <a:r>
              <a:rPr lang="es-ES" dirty="0" smtClean="0"/>
              <a:t>       </a:t>
            </a:r>
            <a:r>
              <a:rPr lang="es-ES" b="1" dirty="0" smtClean="0"/>
              <a:t>Borrar</a:t>
            </a:r>
            <a:r>
              <a:rPr lang="es-ES" dirty="0" smtClean="0"/>
              <a:t>: Permite borrar la simulación</a:t>
            </a:r>
          </a:p>
          <a:p>
            <a:r>
              <a:rPr lang="es-ES" dirty="0" smtClean="0"/>
              <a:t>       </a:t>
            </a:r>
            <a:r>
              <a:rPr lang="es-ES" b="1" dirty="0" smtClean="0"/>
              <a:t>Parámetros</a:t>
            </a:r>
            <a:r>
              <a:rPr lang="es-ES" dirty="0" smtClean="0"/>
              <a:t>: Permite ver y modificar los parámetros de la                  	simulación</a:t>
            </a:r>
          </a:p>
          <a:p>
            <a:r>
              <a:rPr lang="es-ES" dirty="0"/>
              <a:t> </a:t>
            </a:r>
            <a:r>
              <a:rPr lang="es-ES" dirty="0" smtClean="0"/>
              <a:t>      </a:t>
            </a:r>
            <a:r>
              <a:rPr lang="es-ES" b="1" dirty="0" smtClean="0"/>
              <a:t>Ejecutar</a:t>
            </a:r>
            <a:r>
              <a:rPr lang="es-ES" dirty="0" smtClean="0"/>
              <a:t>: Permite ejecutar la simulación con los parámetros 	establecidos</a:t>
            </a:r>
          </a:p>
          <a:p>
            <a:r>
              <a:rPr lang="es-ES" dirty="0"/>
              <a:t> </a:t>
            </a:r>
            <a:r>
              <a:rPr lang="es-ES" dirty="0" smtClean="0"/>
              <a:t>       </a:t>
            </a:r>
            <a:r>
              <a:rPr lang="es-ES" b="1" dirty="0" smtClean="0"/>
              <a:t>Peticiones</a:t>
            </a:r>
            <a:r>
              <a:rPr lang="es-ES" dirty="0" smtClean="0"/>
              <a:t>: Nos lleva a otra ventana con las peticiones que hemos 	hecho de esa simulación</a:t>
            </a:r>
          </a:p>
          <a:p>
            <a:endParaRPr lang="es-ES" dirty="0" smtClean="0"/>
          </a:p>
          <a:p>
            <a:pPr marL="0" indent="0">
              <a:buNone/>
            </a:pPr>
            <a:endParaRPr lang="es-ES" dirty="0" smtClean="0"/>
          </a:p>
          <a:p>
            <a:endParaRPr lang="es-ES" dirty="0" smtClean="0"/>
          </a:p>
          <a:p>
            <a:endParaRPr lang="es-ES" dirty="0" smtClean="0"/>
          </a:p>
          <a:p>
            <a:endParaRPr lang="es-ES" dirty="0"/>
          </a:p>
        </p:txBody>
      </p:sp>
      <p:pic>
        <p:nvPicPr>
          <p:cNvPr id="16" name="Imagen 15"/>
          <p:cNvPicPr>
            <a:picLocks noChangeAspect="1"/>
          </p:cNvPicPr>
          <p:nvPr/>
        </p:nvPicPr>
        <p:blipFill>
          <a:blip r:embed="rId3"/>
          <a:stretch>
            <a:fillRect/>
          </a:stretch>
        </p:blipFill>
        <p:spPr>
          <a:xfrm>
            <a:off x="1135172" y="1714288"/>
            <a:ext cx="447675" cy="552450"/>
          </a:xfrm>
          <a:prstGeom prst="rect">
            <a:avLst/>
          </a:prstGeom>
        </p:spPr>
      </p:pic>
      <p:pic>
        <p:nvPicPr>
          <p:cNvPr id="17" name="Imagen 16"/>
          <p:cNvPicPr>
            <a:picLocks noChangeAspect="1"/>
          </p:cNvPicPr>
          <p:nvPr/>
        </p:nvPicPr>
        <p:blipFill>
          <a:blip r:embed="rId4"/>
          <a:stretch>
            <a:fillRect/>
          </a:stretch>
        </p:blipFill>
        <p:spPr>
          <a:xfrm>
            <a:off x="1171897" y="2421203"/>
            <a:ext cx="428625" cy="552450"/>
          </a:xfrm>
          <a:prstGeom prst="rect">
            <a:avLst/>
          </a:prstGeom>
        </p:spPr>
      </p:pic>
      <p:pic>
        <p:nvPicPr>
          <p:cNvPr id="18" name="Imagen 17"/>
          <p:cNvPicPr>
            <a:picLocks noChangeAspect="1"/>
          </p:cNvPicPr>
          <p:nvPr/>
        </p:nvPicPr>
        <p:blipFill>
          <a:blip r:embed="rId5"/>
          <a:stretch>
            <a:fillRect/>
          </a:stretch>
        </p:blipFill>
        <p:spPr>
          <a:xfrm>
            <a:off x="1179727" y="3177858"/>
            <a:ext cx="409575" cy="571500"/>
          </a:xfrm>
          <a:prstGeom prst="rect">
            <a:avLst/>
          </a:prstGeom>
        </p:spPr>
      </p:pic>
      <p:pic>
        <p:nvPicPr>
          <p:cNvPr id="19" name="Imagen 18"/>
          <p:cNvPicPr>
            <a:picLocks noChangeAspect="1"/>
          </p:cNvPicPr>
          <p:nvPr/>
        </p:nvPicPr>
        <p:blipFill>
          <a:blip r:embed="rId6"/>
          <a:stretch>
            <a:fillRect/>
          </a:stretch>
        </p:blipFill>
        <p:spPr>
          <a:xfrm>
            <a:off x="1154222" y="3812064"/>
            <a:ext cx="561975" cy="581025"/>
          </a:xfrm>
          <a:prstGeom prst="rect">
            <a:avLst/>
          </a:prstGeom>
        </p:spPr>
      </p:pic>
      <p:pic>
        <p:nvPicPr>
          <p:cNvPr id="20" name="Imagen 19"/>
          <p:cNvPicPr>
            <a:picLocks noChangeAspect="1"/>
          </p:cNvPicPr>
          <p:nvPr/>
        </p:nvPicPr>
        <p:blipFill>
          <a:blip r:embed="rId7"/>
          <a:stretch>
            <a:fillRect/>
          </a:stretch>
        </p:blipFill>
        <p:spPr>
          <a:xfrm>
            <a:off x="1206607" y="4408726"/>
            <a:ext cx="409575" cy="581025"/>
          </a:xfrm>
          <a:prstGeom prst="rect">
            <a:avLst/>
          </a:prstGeom>
        </p:spPr>
      </p:pic>
      <p:pic>
        <p:nvPicPr>
          <p:cNvPr id="21" name="Imagen 20"/>
          <p:cNvPicPr>
            <a:picLocks noChangeAspect="1"/>
          </p:cNvPicPr>
          <p:nvPr/>
        </p:nvPicPr>
        <p:blipFill>
          <a:blip r:embed="rId8"/>
          <a:stretch>
            <a:fillRect/>
          </a:stretch>
        </p:blipFill>
        <p:spPr>
          <a:xfrm>
            <a:off x="1179731" y="5115163"/>
            <a:ext cx="438150" cy="571500"/>
          </a:xfrm>
          <a:prstGeom prst="rect">
            <a:avLst/>
          </a:prstGeom>
        </p:spPr>
      </p:pic>
    </p:spTree>
    <p:extLst>
      <p:ext uri="{BB962C8B-B14F-4D97-AF65-F5344CB8AC3E}">
        <p14:creationId xmlns:p14="http://schemas.microsoft.com/office/powerpoint/2010/main" val="4146209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11</a:t>
            </a:fld>
            <a:endParaRPr lang="en-US" dirty="0"/>
          </a:p>
        </p:txBody>
      </p:sp>
      <p:sp>
        <p:nvSpPr>
          <p:cNvPr id="5" name="Rectángulo redondeado 4"/>
          <p:cNvSpPr/>
          <p:nvPr/>
        </p:nvSpPr>
        <p:spPr>
          <a:xfrm>
            <a:off x="0" y="0"/>
            <a:ext cx="7647709"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Editar simulación</a:t>
            </a:r>
            <a:endParaRPr lang="es-ES" sz="3600" dirty="0"/>
          </a:p>
        </p:txBody>
      </p:sp>
      <p:pic>
        <p:nvPicPr>
          <p:cNvPr id="6" name="Imagen 5"/>
          <p:cNvPicPr>
            <a:picLocks noChangeAspect="1"/>
          </p:cNvPicPr>
          <p:nvPr/>
        </p:nvPicPr>
        <p:blipFill>
          <a:blip r:embed="rId3"/>
          <a:stretch>
            <a:fillRect/>
          </a:stretch>
        </p:blipFill>
        <p:spPr>
          <a:xfrm>
            <a:off x="2479766" y="1408339"/>
            <a:ext cx="7132320" cy="4789170"/>
          </a:xfrm>
          <a:prstGeom prst="rect">
            <a:avLst/>
          </a:prstGeom>
        </p:spPr>
      </p:pic>
      <p:pic>
        <p:nvPicPr>
          <p:cNvPr id="7" name="Imagen 6"/>
          <p:cNvPicPr>
            <a:picLocks noChangeAspect="1"/>
          </p:cNvPicPr>
          <p:nvPr/>
        </p:nvPicPr>
        <p:blipFill>
          <a:blip r:embed="rId4"/>
          <a:stretch>
            <a:fillRect/>
          </a:stretch>
        </p:blipFill>
        <p:spPr>
          <a:xfrm>
            <a:off x="1509245" y="1408339"/>
            <a:ext cx="447675" cy="552450"/>
          </a:xfrm>
          <a:prstGeom prst="rect">
            <a:avLst/>
          </a:prstGeom>
        </p:spPr>
      </p:pic>
    </p:spTree>
    <p:extLst>
      <p:ext uri="{BB962C8B-B14F-4D97-AF65-F5344CB8AC3E}">
        <p14:creationId xmlns:p14="http://schemas.microsoft.com/office/powerpoint/2010/main" val="3123763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12</a:t>
            </a:fld>
            <a:endParaRPr lang="en-US" dirty="0"/>
          </a:p>
        </p:txBody>
      </p:sp>
      <p:sp>
        <p:nvSpPr>
          <p:cNvPr id="5" name="Rectángulo redondeado 4"/>
          <p:cNvSpPr/>
          <p:nvPr/>
        </p:nvSpPr>
        <p:spPr>
          <a:xfrm>
            <a:off x="0" y="0"/>
            <a:ext cx="347749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endParaRPr lang="es-ES" sz="3600" dirty="0"/>
          </a:p>
        </p:txBody>
      </p:sp>
      <p:sp>
        <p:nvSpPr>
          <p:cNvPr id="6" name="Marcador de contenido 2"/>
          <p:cNvSpPr>
            <a:spLocks noGrp="1"/>
          </p:cNvSpPr>
          <p:nvPr>
            <p:ph idx="1"/>
          </p:nvPr>
        </p:nvSpPr>
        <p:spPr>
          <a:xfrm>
            <a:off x="838200" y="1273629"/>
            <a:ext cx="10515600" cy="4299857"/>
          </a:xfrm>
        </p:spPr>
        <p:txBody>
          <a:bodyPr>
            <a:noAutofit/>
          </a:bodyPr>
          <a:lstStyle/>
          <a:p>
            <a:pPr marL="0" indent="0">
              <a:buNone/>
            </a:pPr>
            <a:r>
              <a:rPr lang="es-ES" dirty="0" smtClean="0"/>
              <a:t>La base de datos que hemos seleccionado para hacer la simulación es una muestra de las declaraciones de IRPF proporcionada por la AEAT en la que están la mayor parte de las partidas que hay en la declaración y también tenemos datos sociodemográficos como provincia, tipo de declaración, ejercicio de nacimiento del declarante,...</a:t>
            </a:r>
          </a:p>
          <a:p>
            <a:pPr marL="0" indent="0">
              <a:buNone/>
            </a:pPr>
            <a:r>
              <a:rPr lang="es-ES" dirty="0" smtClean="0"/>
              <a:t>No tenemos las partidas económicas individualizadas de los miembros de la unidad familiar, sólo tenemos los totales.</a:t>
            </a:r>
          </a:p>
          <a:p>
            <a:pPr marL="0" indent="0">
              <a:buNone/>
            </a:pPr>
            <a:r>
              <a:rPr lang="es-ES" dirty="0" smtClean="0"/>
              <a:t>A partir de estas variables vamos a liquidar el IRPF para cada registro de acuerdo a los </a:t>
            </a:r>
            <a:r>
              <a:rPr lang="es-ES" b="1" dirty="0" smtClean="0"/>
              <a:t>parámetros</a:t>
            </a:r>
            <a:r>
              <a:rPr lang="es-ES" dirty="0" smtClean="0"/>
              <a:t> que le proporcionemos.</a:t>
            </a:r>
          </a:p>
          <a:p>
            <a:pPr marL="0" indent="0">
              <a:buNone/>
            </a:pPr>
            <a:endParaRPr lang="es-ES" sz="2200" dirty="0"/>
          </a:p>
        </p:txBody>
      </p:sp>
    </p:spTree>
    <p:extLst>
      <p:ext uri="{BB962C8B-B14F-4D97-AF65-F5344CB8AC3E}">
        <p14:creationId xmlns:p14="http://schemas.microsoft.com/office/powerpoint/2010/main" val="3294013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13</a:t>
            </a:fld>
            <a:endParaRPr lang="en-US" dirty="0"/>
          </a:p>
        </p:txBody>
      </p:sp>
      <p:sp>
        <p:nvSpPr>
          <p:cNvPr id="5" name="Rectángulo redondeado 4"/>
          <p:cNvSpPr/>
          <p:nvPr/>
        </p:nvSpPr>
        <p:spPr>
          <a:xfrm>
            <a:off x="0" y="0"/>
            <a:ext cx="886592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Parámetros de la simulación</a:t>
            </a:r>
            <a:endParaRPr lang="es-ES" sz="3600" dirty="0"/>
          </a:p>
        </p:txBody>
      </p:sp>
      <p:pic>
        <p:nvPicPr>
          <p:cNvPr id="7" name="Imagen 6"/>
          <p:cNvPicPr>
            <a:picLocks noChangeAspect="1"/>
          </p:cNvPicPr>
          <p:nvPr/>
        </p:nvPicPr>
        <p:blipFill>
          <a:blip r:embed="rId3"/>
          <a:stretch>
            <a:fillRect/>
          </a:stretch>
        </p:blipFill>
        <p:spPr>
          <a:xfrm>
            <a:off x="2210675" y="1254137"/>
            <a:ext cx="9229344" cy="4925568"/>
          </a:xfrm>
          <a:prstGeom prst="rect">
            <a:avLst/>
          </a:prstGeom>
        </p:spPr>
      </p:pic>
      <p:pic>
        <p:nvPicPr>
          <p:cNvPr id="8" name="Imagen 7"/>
          <p:cNvPicPr>
            <a:picLocks noChangeAspect="1"/>
          </p:cNvPicPr>
          <p:nvPr/>
        </p:nvPicPr>
        <p:blipFill>
          <a:blip r:embed="rId4"/>
          <a:stretch>
            <a:fillRect/>
          </a:stretch>
        </p:blipFill>
        <p:spPr>
          <a:xfrm>
            <a:off x="1133440" y="1430782"/>
            <a:ext cx="561975" cy="581025"/>
          </a:xfrm>
          <a:prstGeom prst="rect">
            <a:avLst/>
          </a:prstGeom>
        </p:spPr>
      </p:pic>
    </p:spTree>
    <p:extLst>
      <p:ext uri="{BB962C8B-B14F-4D97-AF65-F5344CB8AC3E}">
        <p14:creationId xmlns:p14="http://schemas.microsoft.com/office/powerpoint/2010/main" val="1238119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14</a:t>
            </a:fld>
            <a:endParaRPr lang="en-US" dirty="0"/>
          </a:p>
        </p:txBody>
      </p:sp>
      <p:sp>
        <p:nvSpPr>
          <p:cNvPr id="5" name="Rectángulo redondeado 4"/>
          <p:cNvSpPr/>
          <p:nvPr/>
        </p:nvSpPr>
        <p:spPr>
          <a:xfrm>
            <a:off x="0" y="0"/>
            <a:ext cx="886592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Detalles de la simulación</a:t>
            </a:r>
            <a:endParaRPr lang="es-ES" sz="3600" dirty="0"/>
          </a:p>
        </p:txBody>
      </p:sp>
      <p:pic>
        <p:nvPicPr>
          <p:cNvPr id="2" name="Imagen 1"/>
          <p:cNvPicPr>
            <a:picLocks noChangeAspect="1"/>
          </p:cNvPicPr>
          <p:nvPr/>
        </p:nvPicPr>
        <p:blipFill>
          <a:blip r:embed="rId3"/>
          <a:stretch>
            <a:fillRect/>
          </a:stretch>
        </p:blipFill>
        <p:spPr>
          <a:xfrm>
            <a:off x="2314883" y="968954"/>
            <a:ext cx="8653463" cy="5569958"/>
          </a:xfrm>
          <a:prstGeom prst="rect">
            <a:avLst/>
          </a:prstGeom>
        </p:spPr>
      </p:pic>
      <p:pic>
        <p:nvPicPr>
          <p:cNvPr id="6" name="Imagen 5"/>
          <p:cNvPicPr>
            <a:picLocks noChangeAspect="1"/>
          </p:cNvPicPr>
          <p:nvPr/>
        </p:nvPicPr>
        <p:blipFill>
          <a:blip r:embed="rId4"/>
          <a:stretch>
            <a:fillRect/>
          </a:stretch>
        </p:blipFill>
        <p:spPr>
          <a:xfrm>
            <a:off x="1535579" y="1215306"/>
            <a:ext cx="428625" cy="552450"/>
          </a:xfrm>
          <a:prstGeom prst="rect">
            <a:avLst/>
          </a:prstGeom>
        </p:spPr>
      </p:pic>
    </p:spTree>
    <p:extLst>
      <p:ext uri="{BB962C8B-B14F-4D97-AF65-F5344CB8AC3E}">
        <p14:creationId xmlns:p14="http://schemas.microsoft.com/office/powerpoint/2010/main" val="1046522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15</a:t>
            </a:fld>
            <a:endParaRPr lang="en-US" dirty="0"/>
          </a:p>
        </p:txBody>
      </p:sp>
      <p:sp>
        <p:nvSpPr>
          <p:cNvPr id="5" name="Rectángulo redondeado 4"/>
          <p:cNvSpPr/>
          <p:nvPr/>
        </p:nvSpPr>
        <p:spPr>
          <a:xfrm>
            <a:off x="0" y="0"/>
            <a:ext cx="886592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Detalles de la simulación</a:t>
            </a:r>
            <a:endParaRPr lang="es-ES" sz="3600" dirty="0"/>
          </a:p>
        </p:txBody>
      </p:sp>
      <p:pic>
        <p:nvPicPr>
          <p:cNvPr id="3" name="Imagen 2"/>
          <p:cNvPicPr>
            <a:picLocks noChangeAspect="1"/>
          </p:cNvPicPr>
          <p:nvPr/>
        </p:nvPicPr>
        <p:blipFill>
          <a:blip r:embed="rId3"/>
          <a:stretch>
            <a:fillRect/>
          </a:stretch>
        </p:blipFill>
        <p:spPr>
          <a:xfrm>
            <a:off x="2383971" y="1156608"/>
            <a:ext cx="8229600" cy="4808763"/>
          </a:xfrm>
          <a:prstGeom prst="rect">
            <a:avLst/>
          </a:prstGeom>
        </p:spPr>
      </p:pic>
      <p:pic>
        <p:nvPicPr>
          <p:cNvPr id="6" name="Imagen 5"/>
          <p:cNvPicPr>
            <a:picLocks noChangeAspect="1"/>
          </p:cNvPicPr>
          <p:nvPr/>
        </p:nvPicPr>
        <p:blipFill>
          <a:blip r:embed="rId4"/>
          <a:stretch>
            <a:fillRect/>
          </a:stretch>
        </p:blipFill>
        <p:spPr>
          <a:xfrm>
            <a:off x="1535579" y="1215306"/>
            <a:ext cx="428625" cy="552450"/>
          </a:xfrm>
          <a:prstGeom prst="rect">
            <a:avLst/>
          </a:prstGeom>
        </p:spPr>
      </p:pic>
    </p:spTree>
    <p:extLst>
      <p:ext uri="{BB962C8B-B14F-4D97-AF65-F5344CB8AC3E}">
        <p14:creationId xmlns:p14="http://schemas.microsoft.com/office/powerpoint/2010/main" val="834051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16</a:t>
            </a:fld>
            <a:endParaRPr lang="en-US" dirty="0"/>
          </a:p>
        </p:txBody>
      </p:sp>
      <p:sp>
        <p:nvSpPr>
          <p:cNvPr id="5" name="Rectángulo redondeado 4"/>
          <p:cNvSpPr/>
          <p:nvPr/>
        </p:nvSpPr>
        <p:spPr>
          <a:xfrm>
            <a:off x="0" y="0"/>
            <a:ext cx="886592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Parámetros</a:t>
            </a:r>
            <a:endParaRPr lang="es-ES" sz="3600" dirty="0"/>
          </a:p>
        </p:txBody>
      </p:sp>
      <p:sp>
        <p:nvSpPr>
          <p:cNvPr id="6" name="Marcador de contenido 2"/>
          <p:cNvSpPr>
            <a:spLocks noGrp="1"/>
          </p:cNvSpPr>
          <p:nvPr>
            <p:ph idx="1"/>
          </p:nvPr>
        </p:nvSpPr>
        <p:spPr>
          <a:xfrm>
            <a:off x="838200" y="1273629"/>
            <a:ext cx="10515600" cy="4903334"/>
          </a:xfrm>
        </p:spPr>
        <p:txBody>
          <a:bodyPr>
            <a:noAutofit/>
          </a:bodyPr>
          <a:lstStyle/>
          <a:p>
            <a:pPr marL="0" indent="0">
              <a:buNone/>
            </a:pPr>
            <a:r>
              <a:rPr lang="es-ES" sz="2200" dirty="0" smtClean="0"/>
              <a:t>En la ventana de parámetros aparecen varias pestañas que agrupan a los parámetros por temas. </a:t>
            </a:r>
          </a:p>
          <a:p>
            <a:pPr lvl="1"/>
            <a:r>
              <a:rPr lang="es-ES" sz="2200" b="1" dirty="0" smtClean="0"/>
              <a:t>Parámetros generales</a:t>
            </a:r>
          </a:p>
          <a:p>
            <a:pPr lvl="1"/>
            <a:r>
              <a:rPr lang="es-ES" sz="2200" b="1" dirty="0" smtClean="0"/>
              <a:t>Rendimientos</a:t>
            </a:r>
          </a:p>
          <a:p>
            <a:pPr lvl="1"/>
            <a:r>
              <a:rPr lang="es-ES" sz="2200" b="1" dirty="0" smtClean="0"/>
              <a:t>Reducciones</a:t>
            </a:r>
          </a:p>
          <a:p>
            <a:pPr lvl="1"/>
            <a:r>
              <a:rPr lang="es-ES" sz="2200" b="1" dirty="0" smtClean="0"/>
              <a:t>Datos adicionales</a:t>
            </a:r>
          </a:p>
          <a:p>
            <a:pPr lvl="1"/>
            <a:r>
              <a:rPr lang="es-ES" sz="2200" b="1" dirty="0" smtClean="0"/>
              <a:t>Deducciones</a:t>
            </a:r>
          </a:p>
          <a:p>
            <a:pPr lvl="1"/>
            <a:r>
              <a:rPr lang="es-ES" sz="2200" b="1" dirty="0" smtClean="0"/>
              <a:t>Tarifas</a:t>
            </a:r>
          </a:p>
          <a:p>
            <a:pPr lvl="1"/>
            <a:r>
              <a:rPr lang="es-ES" sz="2200" b="1" dirty="0"/>
              <a:t>R</a:t>
            </a:r>
            <a:r>
              <a:rPr lang="es-ES" sz="2200" b="1" dirty="0" smtClean="0"/>
              <a:t>etenciones</a:t>
            </a:r>
          </a:p>
          <a:p>
            <a:pPr lvl="1"/>
            <a:r>
              <a:rPr lang="es-ES" sz="2200" b="1" dirty="0" smtClean="0"/>
              <a:t>Salidas</a:t>
            </a:r>
          </a:p>
          <a:p>
            <a:pPr lvl="1"/>
            <a:r>
              <a:rPr lang="es-ES" sz="2200" b="1" dirty="0" smtClean="0"/>
              <a:t>Actualizaciones</a:t>
            </a:r>
          </a:p>
          <a:p>
            <a:pPr marL="0" indent="0">
              <a:buNone/>
            </a:pPr>
            <a:r>
              <a:rPr lang="es-ES" sz="2200" dirty="0" smtClean="0"/>
              <a:t>Los parámetros que aparezcan dependerán de la base de datos que elijamos como referencia.</a:t>
            </a:r>
            <a:endParaRPr lang="es-ES" sz="2200" dirty="0"/>
          </a:p>
        </p:txBody>
      </p:sp>
    </p:spTree>
    <p:extLst>
      <p:ext uri="{BB962C8B-B14F-4D97-AF65-F5344CB8AC3E}">
        <p14:creationId xmlns:p14="http://schemas.microsoft.com/office/powerpoint/2010/main" val="3195758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17</a:t>
            </a:fld>
            <a:endParaRPr lang="en-US" dirty="0"/>
          </a:p>
        </p:txBody>
      </p:sp>
      <p:sp>
        <p:nvSpPr>
          <p:cNvPr id="5" name="Rectángulo redondeado 4"/>
          <p:cNvSpPr/>
          <p:nvPr/>
        </p:nvSpPr>
        <p:spPr>
          <a:xfrm>
            <a:off x="0" y="0"/>
            <a:ext cx="574172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Parámetros</a:t>
            </a:r>
            <a:endParaRPr lang="es-ES" sz="3600" dirty="0"/>
          </a:p>
        </p:txBody>
      </p:sp>
      <p:sp>
        <p:nvSpPr>
          <p:cNvPr id="6" name="Marcador de contenido 2"/>
          <p:cNvSpPr>
            <a:spLocks noGrp="1"/>
          </p:cNvSpPr>
          <p:nvPr>
            <p:ph idx="1"/>
          </p:nvPr>
        </p:nvSpPr>
        <p:spPr>
          <a:xfrm>
            <a:off x="838200" y="1007918"/>
            <a:ext cx="10515600" cy="5169045"/>
          </a:xfrm>
        </p:spPr>
        <p:txBody>
          <a:bodyPr>
            <a:noAutofit/>
          </a:bodyPr>
          <a:lstStyle/>
          <a:p>
            <a:pPr marL="0" indent="0">
              <a:buNone/>
            </a:pPr>
            <a:r>
              <a:rPr lang="es-ES" sz="2200" dirty="0" smtClean="0"/>
              <a:t>En cada ventana de parámetros aparece la descripción del parámetro, el valor que hemos dado a ese parámetro (modificable por el usuario) y el valor que tiene en las distintas normativas que tenemos guardadas.</a:t>
            </a:r>
            <a:endParaRPr lang="es-ES" sz="2200" dirty="0"/>
          </a:p>
        </p:txBody>
      </p:sp>
      <p:pic>
        <p:nvPicPr>
          <p:cNvPr id="2" name="Imagen 1"/>
          <p:cNvPicPr>
            <a:picLocks noChangeAspect="1"/>
          </p:cNvPicPr>
          <p:nvPr/>
        </p:nvPicPr>
        <p:blipFill>
          <a:blip r:embed="rId3"/>
          <a:stretch>
            <a:fillRect/>
          </a:stretch>
        </p:blipFill>
        <p:spPr>
          <a:xfrm>
            <a:off x="2550999" y="2253873"/>
            <a:ext cx="7523967" cy="3923090"/>
          </a:xfrm>
          <a:prstGeom prst="rect">
            <a:avLst/>
          </a:prstGeom>
        </p:spPr>
      </p:pic>
    </p:spTree>
    <p:extLst>
      <p:ext uri="{BB962C8B-B14F-4D97-AF65-F5344CB8AC3E}">
        <p14:creationId xmlns:p14="http://schemas.microsoft.com/office/powerpoint/2010/main" val="3878946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18</a:t>
            </a:fld>
            <a:endParaRPr lang="en-US" dirty="0"/>
          </a:p>
        </p:txBody>
      </p:sp>
      <p:sp>
        <p:nvSpPr>
          <p:cNvPr id="5" name="Rectángulo redondeado 4"/>
          <p:cNvSpPr/>
          <p:nvPr/>
        </p:nvSpPr>
        <p:spPr>
          <a:xfrm>
            <a:off x="0" y="0"/>
            <a:ext cx="574172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Parámetros</a:t>
            </a:r>
            <a:endParaRPr lang="es-ES" sz="3600" dirty="0"/>
          </a:p>
        </p:txBody>
      </p:sp>
      <p:sp>
        <p:nvSpPr>
          <p:cNvPr id="6" name="Marcador de contenido 2"/>
          <p:cNvSpPr>
            <a:spLocks noGrp="1"/>
          </p:cNvSpPr>
          <p:nvPr>
            <p:ph idx="1"/>
          </p:nvPr>
        </p:nvSpPr>
        <p:spPr>
          <a:xfrm>
            <a:off x="838200" y="993074"/>
            <a:ext cx="10515600" cy="4903334"/>
          </a:xfrm>
        </p:spPr>
        <p:txBody>
          <a:bodyPr>
            <a:noAutofit/>
          </a:bodyPr>
          <a:lstStyle/>
          <a:p>
            <a:pPr marL="0" indent="0">
              <a:buNone/>
            </a:pPr>
            <a:r>
              <a:rPr lang="es-ES" sz="2200" dirty="0" smtClean="0"/>
              <a:t>Pinchando sobre los botones de las normativas podemos cambiar los valores de los parámetros del tema en el que nos encontremos.</a:t>
            </a:r>
          </a:p>
          <a:p>
            <a:pPr marL="0" indent="0">
              <a:buNone/>
            </a:pPr>
            <a:r>
              <a:rPr lang="es-ES" sz="2200" dirty="0" smtClean="0"/>
              <a:t>Muy importante!! Cuando se modifique un valor hay que pinchar en el botón               para guardar los cambios.</a:t>
            </a:r>
            <a:endParaRPr lang="es-ES" sz="2200" dirty="0"/>
          </a:p>
        </p:txBody>
      </p:sp>
      <p:pic>
        <p:nvPicPr>
          <p:cNvPr id="2" name="Imagen 1"/>
          <p:cNvPicPr>
            <a:picLocks noChangeAspect="1"/>
          </p:cNvPicPr>
          <p:nvPr/>
        </p:nvPicPr>
        <p:blipFill>
          <a:blip r:embed="rId3"/>
          <a:stretch>
            <a:fillRect/>
          </a:stretch>
        </p:blipFill>
        <p:spPr>
          <a:xfrm>
            <a:off x="3400084" y="2433260"/>
            <a:ext cx="7523967" cy="3923090"/>
          </a:xfrm>
          <a:prstGeom prst="rect">
            <a:avLst/>
          </a:prstGeom>
        </p:spPr>
      </p:pic>
      <p:pic>
        <p:nvPicPr>
          <p:cNvPr id="3" name="Imagen 2"/>
          <p:cNvPicPr>
            <a:picLocks noChangeAspect="1"/>
          </p:cNvPicPr>
          <p:nvPr/>
        </p:nvPicPr>
        <p:blipFill>
          <a:blip r:embed="rId4"/>
          <a:stretch>
            <a:fillRect/>
          </a:stretch>
        </p:blipFill>
        <p:spPr>
          <a:xfrm>
            <a:off x="9674916" y="1981241"/>
            <a:ext cx="800100" cy="400050"/>
          </a:xfrm>
          <a:prstGeom prst="rect">
            <a:avLst/>
          </a:prstGeom>
        </p:spPr>
      </p:pic>
    </p:spTree>
    <p:extLst>
      <p:ext uri="{BB962C8B-B14F-4D97-AF65-F5344CB8AC3E}">
        <p14:creationId xmlns:p14="http://schemas.microsoft.com/office/powerpoint/2010/main" val="95985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19</a:t>
            </a:fld>
            <a:endParaRPr lang="en-US" dirty="0"/>
          </a:p>
        </p:txBody>
      </p:sp>
      <p:sp>
        <p:nvSpPr>
          <p:cNvPr id="5" name="Rectángulo redondeado 4"/>
          <p:cNvSpPr/>
          <p:nvPr/>
        </p:nvSpPr>
        <p:spPr>
          <a:xfrm>
            <a:off x="0" y="0"/>
            <a:ext cx="993272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Parámetros. Parámetros generales</a:t>
            </a:r>
            <a:endParaRPr lang="es-ES" sz="3600" dirty="0"/>
          </a:p>
        </p:txBody>
      </p:sp>
      <p:sp>
        <p:nvSpPr>
          <p:cNvPr id="6" name="Marcador de contenido 2"/>
          <p:cNvSpPr>
            <a:spLocks noGrp="1"/>
          </p:cNvSpPr>
          <p:nvPr>
            <p:ph idx="1"/>
          </p:nvPr>
        </p:nvSpPr>
        <p:spPr>
          <a:xfrm>
            <a:off x="838200" y="1273629"/>
            <a:ext cx="10515600" cy="3058885"/>
          </a:xfrm>
        </p:spPr>
        <p:txBody>
          <a:bodyPr>
            <a:noAutofit/>
          </a:bodyPr>
          <a:lstStyle/>
          <a:p>
            <a:pPr marL="0" indent="0">
              <a:buNone/>
            </a:pPr>
            <a:r>
              <a:rPr lang="es-ES" sz="2400" dirty="0" smtClean="0"/>
              <a:t>Como parámetros generales de la simulación tenemos los siguientes:</a:t>
            </a:r>
          </a:p>
          <a:p>
            <a:pPr indent="-360000">
              <a:buFont typeface="Wingdings" panose="05000000000000000000" pitchFamily="2" charset="2"/>
              <a:buChar char="§"/>
            </a:pPr>
            <a:r>
              <a:rPr lang="es-ES" sz="2400" b="1" dirty="0" smtClean="0"/>
              <a:t>Margen para determinar si alguien gana o pierde con la reforma</a:t>
            </a:r>
            <a:endParaRPr lang="es-ES" sz="2400" dirty="0" smtClean="0"/>
          </a:p>
          <a:p>
            <a:pPr marL="360000" indent="0">
              <a:buNone/>
            </a:pPr>
            <a:r>
              <a:rPr lang="es-ES" sz="2400" dirty="0" smtClean="0"/>
              <a:t>Importe en euros que indica el valor mínimo para considerar ganancia o pérdida respecto de una simulación anterior.</a:t>
            </a:r>
          </a:p>
          <a:p>
            <a:pPr marL="0" indent="-360000">
              <a:buFont typeface="Wingdings" panose="05000000000000000000" pitchFamily="2" charset="2"/>
              <a:buChar char="§"/>
            </a:pPr>
            <a:r>
              <a:rPr lang="es-ES" sz="2400" b="1" dirty="0" smtClean="0"/>
              <a:t>Actualización de población de rentas.</a:t>
            </a:r>
          </a:p>
          <a:p>
            <a:pPr marL="360000" indent="0">
              <a:buNone/>
            </a:pPr>
            <a:r>
              <a:rPr lang="es-ES" sz="2400" dirty="0" smtClean="0"/>
              <a:t>Desplegable en el que seleccionamos si se va aplicar o no actualización de población y rentas.</a:t>
            </a:r>
          </a:p>
          <a:p>
            <a:pPr marL="0" indent="0">
              <a:buNone/>
            </a:pPr>
            <a:endParaRPr lang="es-ES" sz="2200" dirty="0"/>
          </a:p>
        </p:txBody>
      </p:sp>
    </p:spTree>
    <p:extLst>
      <p:ext uri="{BB962C8B-B14F-4D97-AF65-F5344CB8AC3E}">
        <p14:creationId xmlns:p14="http://schemas.microsoft.com/office/powerpoint/2010/main" val="1792227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267691"/>
            <a:ext cx="10515600" cy="5088659"/>
          </a:xfrm>
        </p:spPr>
        <p:txBody>
          <a:bodyPr/>
          <a:lstStyle/>
          <a:p>
            <a:pPr marL="0" indent="0">
              <a:buNone/>
            </a:pPr>
            <a:r>
              <a:rPr lang="es-ES" dirty="0" err="1" smtClean="0"/>
              <a:t>TaxSim</a:t>
            </a:r>
            <a:r>
              <a:rPr lang="es-ES" dirty="0" smtClean="0"/>
              <a:t>-IEF es una herramienta de análisis que se ha desarrollado con el objetivo de evaluar reformas fiscales. </a:t>
            </a:r>
          </a:p>
          <a:p>
            <a:pPr marL="0" indent="0">
              <a:buNone/>
            </a:pPr>
            <a:r>
              <a:rPr lang="es-ES" dirty="0" smtClean="0"/>
              <a:t>Uno de los módulos es el dedicado al estudio del IRPF español.</a:t>
            </a:r>
          </a:p>
          <a:p>
            <a:endParaRPr lang="es-ES"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2</a:t>
            </a:fld>
            <a:endParaRPr lang="en-US" dirty="0"/>
          </a:p>
        </p:txBody>
      </p:sp>
      <p:sp>
        <p:nvSpPr>
          <p:cNvPr id="5" name="Rectángulo redondeado 4"/>
          <p:cNvSpPr/>
          <p:nvPr/>
        </p:nvSpPr>
        <p:spPr>
          <a:xfrm>
            <a:off x="0" y="0"/>
            <a:ext cx="341861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IRPF</a:t>
            </a:r>
            <a:endParaRPr lang="es-ES" sz="3600" dirty="0"/>
          </a:p>
        </p:txBody>
      </p:sp>
      <p:pic>
        <p:nvPicPr>
          <p:cNvPr id="7" name="Imagen 6"/>
          <p:cNvPicPr>
            <a:picLocks noChangeAspect="1"/>
          </p:cNvPicPr>
          <p:nvPr/>
        </p:nvPicPr>
        <p:blipFill>
          <a:blip r:embed="rId2"/>
          <a:stretch>
            <a:fillRect/>
          </a:stretch>
        </p:blipFill>
        <p:spPr>
          <a:xfrm>
            <a:off x="2687349" y="2750342"/>
            <a:ext cx="7025120" cy="3606008"/>
          </a:xfrm>
          <a:prstGeom prst="rect">
            <a:avLst/>
          </a:prstGeom>
        </p:spPr>
      </p:pic>
    </p:spTree>
    <p:extLst>
      <p:ext uri="{BB962C8B-B14F-4D97-AF65-F5344CB8AC3E}">
        <p14:creationId xmlns:p14="http://schemas.microsoft.com/office/powerpoint/2010/main" val="1761137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20</a:t>
            </a:fld>
            <a:endParaRPr lang="en-US" dirty="0"/>
          </a:p>
        </p:txBody>
      </p:sp>
      <p:sp>
        <p:nvSpPr>
          <p:cNvPr id="5" name="Rectángulo redondeado 4"/>
          <p:cNvSpPr/>
          <p:nvPr/>
        </p:nvSpPr>
        <p:spPr>
          <a:xfrm>
            <a:off x="0" y="0"/>
            <a:ext cx="8430492"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Parámetros. Rendimientos</a:t>
            </a:r>
            <a:endParaRPr lang="es-ES" sz="3600" dirty="0"/>
          </a:p>
        </p:txBody>
      </p:sp>
      <p:sp>
        <p:nvSpPr>
          <p:cNvPr id="6" name="Marcador de contenido 2"/>
          <p:cNvSpPr>
            <a:spLocks noGrp="1"/>
          </p:cNvSpPr>
          <p:nvPr>
            <p:ph idx="1"/>
          </p:nvPr>
        </p:nvSpPr>
        <p:spPr>
          <a:xfrm>
            <a:off x="838200" y="1273629"/>
            <a:ext cx="10515600" cy="3603171"/>
          </a:xfrm>
        </p:spPr>
        <p:txBody>
          <a:bodyPr>
            <a:noAutofit/>
          </a:bodyPr>
          <a:lstStyle/>
          <a:p>
            <a:pPr marL="0" indent="0">
              <a:buNone/>
            </a:pPr>
            <a:r>
              <a:rPr lang="es-ES" dirty="0" smtClean="0"/>
              <a:t>Con los parámetros relativos a rendimientos </a:t>
            </a:r>
            <a:r>
              <a:rPr lang="es-ES" dirty="0"/>
              <a:t>vamos a poder tomar decisiones sobre:</a:t>
            </a:r>
          </a:p>
          <a:p>
            <a:pPr lvl="1"/>
            <a:r>
              <a:rPr lang="es-ES" sz="2800" dirty="0"/>
              <a:t>Si se gravan o no y en el caso de que se graven si van a formar parte de la base general o de la base especial (o base del ahorro)</a:t>
            </a:r>
          </a:p>
          <a:p>
            <a:pPr lvl="1"/>
            <a:r>
              <a:rPr lang="es-ES" sz="2800" dirty="0"/>
              <a:t>Gastos deducibles</a:t>
            </a:r>
          </a:p>
          <a:p>
            <a:pPr lvl="1"/>
            <a:r>
              <a:rPr lang="es-ES" sz="2800" dirty="0"/>
              <a:t>Reducciones sobre rendimientos irregulares</a:t>
            </a:r>
          </a:p>
          <a:p>
            <a:pPr lvl="1"/>
            <a:r>
              <a:rPr lang="es-ES" sz="2800" dirty="0"/>
              <a:t>Reducciones del rendimiento neto </a:t>
            </a:r>
          </a:p>
          <a:p>
            <a:pPr lvl="1"/>
            <a:r>
              <a:rPr lang="es-ES" sz="2800" dirty="0"/>
              <a:t>Compensaciones de rendimientos negativos </a:t>
            </a:r>
          </a:p>
          <a:p>
            <a:endParaRPr lang="es-ES" sz="2400" b="1" dirty="0" smtClean="0"/>
          </a:p>
          <a:p>
            <a:pPr marL="0" indent="0">
              <a:buNone/>
            </a:pPr>
            <a:endParaRPr lang="es-ES" sz="2200" dirty="0"/>
          </a:p>
        </p:txBody>
      </p:sp>
    </p:spTree>
    <p:extLst>
      <p:ext uri="{BB962C8B-B14F-4D97-AF65-F5344CB8AC3E}">
        <p14:creationId xmlns:p14="http://schemas.microsoft.com/office/powerpoint/2010/main" val="451847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21</a:t>
            </a:fld>
            <a:endParaRPr lang="en-US" dirty="0"/>
          </a:p>
        </p:txBody>
      </p:sp>
      <p:sp>
        <p:nvSpPr>
          <p:cNvPr id="5" name="Rectángulo redondeado 4"/>
          <p:cNvSpPr/>
          <p:nvPr/>
        </p:nvSpPr>
        <p:spPr>
          <a:xfrm>
            <a:off x="103909" y="213955"/>
            <a:ext cx="8430492"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Parámetros. Rendimientos</a:t>
            </a:r>
            <a:endParaRPr lang="es-ES" sz="3600" dirty="0"/>
          </a:p>
        </p:txBody>
      </p:sp>
      <p:sp>
        <p:nvSpPr>
          <p:cNvPr id="6" name="Marcador de contenido 2"/>
          <p:cNvSpPr>
            <a:spLocks noGrp="1"/>
          </p:cNvSpPr>
          <p:nvPr>
            <p:ph idx="1"/>
          </p:nvPr>
        </p:nvSpPr>
        <p:spPr>
          <a:xfrm>
            <a:off x="838200" y="1273629"/>
            <a:ext cx="10515600" cy="3603171"/>
          </a:xfrm>
        </p:spPr>
        <p:txBody>
          <a:bodyPr>
            <a:noAutofit/>
          </a:bodyPr>
          <a:lstStyle/>
          <a:p>
            <a:pPr marL="0" indent="0">
              <a:buNone/>
            </a:pPr>
            <a:r>
              <a:rPr lang="es-ES" dirty="0" smtClean="0"/>
              <a:t>Los rendimientos que forman parte del IRPF español son los siguientes:</a:t>
            </a:r>
            <a:endParaRPr lang="es-ES" dirty="0"/>
          </a:p>
          <a:p>
            <a:pPr lvl="1"/>
            <a:r>
              <a:rPr lang="es-ES" sz="2800" dirty="0"/>
              <a:t>Rendimientos del trabajo</a:t>
            </a:r>
          </a:p>
          <a:p>
            <a:pPr lvl="1"/>
            <a:r>
              <a:rPr lang="es-ES" sz="2800" dirty="0"/>
              <a:t>Rendimientos del capital mobiliario</a:t>
            </a:r>
          </a:p>
          <a:p>
            <a:pPr lvl="1"/>
            <a:r>
              <a:rPr lang="es-ES" sz="2800" dirty="0"/>
              <a:t>Rendimientos del capital inmobiliario</a:t>
            </a:r>
          </a:p>
          <a:p>
            <a:pPr lvl="1"/>
            <a:r>
              <a:rPr lang="es-ES" sz="2800" dirty="0"/>
              <a:t>Rendimientos de actividades económicas</a:t>
            </a:r>
          </a:p>
          <a:p>
            <a:pPr lvl="1"/>
            <a:r>
              <a:rPr lang="es-ES" sz="2800" dirty="0"/>
              <a:t>Imputaciones de rentas</a:t>
            </a:r>
          </a:p>
          <a:p>
            <a:pPr lvl="1"/>
            <a:r>
              <a:rPr lang="es-ES" sz="2800" dirty="0"/>
              <a:t>Ganancias y pérdidas </a:t>
            </a:r>
            <a:r>
              <a:rPr lang="es-ES" sz="2800" dirty="0" smtClean="0"/>
              <a:t>patrimoniales</a:t>
            </a:r>
            <a:endParaRPr lang="es-ES" sz="2800" dirty="0"/>
          </a:p>
          <a:p>
            <a:endParaRPr lang="es-ES" sz="2400" b="1" dirty="0" smtClean="0"/>
          </a:p>
          <a:p>
            <a:pPr marL="0" indent="0">
              <a:buNone/>
            </a:pPr>
            <a:endParaRPr lang="es-ES" sz="2200" dirty="0"/>
          </a:p>
        </p:txBody>
      </p:sp>
    </p:spTree>
    <p:extLst>
      <p:ext uri="{BB962C8B-B14F-4D97-AF65-F5344CB8AC3E}">
        <p14:creationId xmlns:p14="http://schemas.microsoft.com/office/powerpoint/2010/main" val="3027105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22</a:t>
            </a:fld>
            <a:endParaRPr lang="en-US" dirty="0"/>
          </a:p>
        </p:txBody>
      </p:sp>
      <p:sp>
        <p:nvSpPr>
          <p:cNvPr id="5" name="Rectángulo redondeado 4"/>
          <p:cNvSpPr/>
          <p:nvPr/>
        </p:nvSpPr>
        <p:spPr>
          <a:xfrm>
            <a:off x="0" y="0"/>
            <a:ext cx="8430492"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Rendimientos del trabajo</a:t>
            </a:r>
            <a:endParaRPr lang="es-ES" sz="3600" dirty="0"/>
          </a:p>
        </p:txBody>
      </p:sp>
      <p:sp>
        <p:nvSpPr>
          <p:cNvPr id="6" name="Marcador de contenido 2"/>
          <p:cNvSpPr>
            <a:spLocks noGrp="1"/>
          </p:cNvSpPr>
          <p:nvPr>
            <p:ph idx="1"/>
          </p:nvPr>
        </p:nvSpPr>
        <p:spPr>
          <a:xfrm>
            <a:off x="838200" y="1273629"/>
            <a:ext cx="10515600" cy="5082721"/>
          </a:xfrm>
        </p:spPr>
        <p:txBody>
          <a:bodyPr>
            <a:noAutofit/>
          </a:bodyPr>
          <a:lstStyle/>
          <a:p>
            <a:pPr marL="0" indent="0">
              <a:buNone/>
            </a:pPr>
            <a:r>
              <a:rPr lang="es-ES" sz="2400" dirty="0" smtClean="0"/>
              <a:t>En la muestra tenemos todas las partidas de los rendimientos del trabajo pero no las tenemos individualizadas para cada miembro de la unidad familiar y tampoco conocemos la procedencia de los ingresos (trabajo, desempleo, prestación, …)</a:t>
            </a:r>
          </a:p>
          <a:p>
            <a:pPr marL="0" indent="0">
              <a:buNone/>
            </a:pPr>
            <a:r>
              <a:rPr lang="es-ES" sz="2400" dirty="0" smtClean="0"/>
              <a:t>Las partidas de los rendimientos del trabajo en la muestra son las siguientes:</a:t>
            </a:r>
          </a:p>
          <a:p>
            <a:pPr lvl="1"/>
            <a:r>
              <a:rPr lang="es-ES" sz="2000" dirty="0" smtClean="0"/>
              <a:t>Par1</a:t>
            </a:r>
            <a:r>
              <a:rPr lang="es-ES" sz="2000" dirty="0"/>
              <a:t>: Retribuciones dinerarias</a:t>
            </a:r>
          </a:p>
          <a:p>
            <a:pPr lvl="1"/>
            <a:r>
              <a:rPr lang="es-ES" sz="2000" dirty="0"/>
              <a:t>Par2: Retribuciones en especie. Valoración</a:t>
            </a:r>
          </a:p>
          <a:p>
            <a:pPr lvl="1"/>
            <a:r>
              <a:rPr lang="es-ES" sz="2000" dirty="0"/>
              <a:t>Par3: Retribuciones en especie. Ingresos a cuenta</a:t>
            </a:r>
          </a:p>
          <a:p>
            <a:pPr lvl="1"/>
            <a:r>
              <a:rPr lang="es-ES" sz="2000" dirty="0"/>
              <a:t>Par4: Retribuciones en especie. Ingresos a cuenta repercutidos</a:t>
            </a:r>
          </a:p>
          <a:p>
            <a:pPr lvl="1"/>
            <a:r>
              <a:rPr lang="es-ES" sz="2000" dirty="0"/>
              <a:t>Par5: Retribuciones en especie. Importe íntegro</a:t>
            </a:r>
          </a:p>
          <a:p>
            <a:pPr lvl="1"/>
            <a:r>
              <a:rPr lang="es-ES" sz="2000" dirty="0"/>
              <a:t>Par6: Cotizaciones empresariales a planes de pensiones</a:t>
            </a:r>
          </a:p>
          <a:p>
            <a:pPr lvl="1"/>
            <a:r>
              <a:rPr lang="es-ES" sz="2000" dirty="0"/>
              <a:t>Par7: Aportaciones al patrimonio protegido de personas con discapacidad del que es titular el contribuyente.</a:t>
            </a:r>
          </a:p>
          <a:p>
            <a:pPr lvl="1"/>
            <a:r>
              <a:rPr lang="es-ES" sz="2000" b="1" dirty="0"/>
              <a:t>Par8: Reducciones por rendimientos irregulares</a:t>
            </a:r>
          </a:p>
          <a:p>
            <a:pPr lvl="1"/>
            <a:r>
              <a:rPr lang="es-ES" sz="2000" b="1" dirty="0"/>
              <a:t>Par9: Total de ingresos íntegros computables</a:t>
            </a:r>
          </a:p>
          <a:p>
            <a:endParaRPr lang="es-ES" sz="2400" b="1" dirty="0" smtClean="0"/>
          </a:p>
          <a:p>
            <a:pPr marL="0" indent="0">
              <a:buNone/>
            </a:pPr>
            <a:endParaRPr lang="es-ES" sz="2200" dirty="0"/>
          </a:p>
        </p:txBody>
      </p:sp>
    </p:spTree>
    <p:extLst>
      <p:ext uri="{BB962C8B-B14F-4D97-AF65-F5344CB8AC3E}">
        <p14:creationId xmlns:p14="http://schemas.microsoft.com/office/powerpoint/2010/main" val="1059409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23</a:t>
            </a:fld>
            <a:endParaRPr lang="en-US" dirty="0"/>
          </a:p>
        </p:txBody>
      </p:sp>
      <p:sp>
        <p:nvSpPr>
          <p:cNvPr id="5" name="Rectángulo redondeado 4"/>
          <p:cNvSpPr/>
          <p:nvPr/>
        </p:nvSpPr>
        <p:spPr>
          <a:xfrm>
            <a:off x="0" y="0"/>
            <a:ext cx="8430492"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Rendimientos del trabajo</a:t>
            </a:r>
            <a:endParaRPr lang="es-ES" sz="3600" dirty="0"/>
          </a:p>
        </p:txBody>
      </p:sp>
      <p:sp>
        <p:nvSpPr>
          <p:cNvPr id="6" name="Marcador de contenido 2"/>
          <p:cNvSpPr>
            <a:spLocks noGrp="1"/>
          </p:cNvSpPr>
          <p:nvPr>
            <p:ph idx="1"/>
          </p:nvPr>
        </p:nvSpPr>
        <p:spPr>
          <a:xfrm>
            <a:off x="838200" y="1273629"/>
            <a:ext cx="10515600" cy="5082721"/>
          </a:xfrm>
        </p:spPr>
        <p:txBody>
          <a:bodyPr>
            <a:noAutofit/>
          </a:bodyPr>
          <a:lstStyle/>
          <a:p>
            <a:pPr lvl="1"/>
            <a:r>
              <a:rPr lang="es-ES" sz="2000" dirty="0"/>
              <a:t>Par10: Cotizaciones a la seguridad social</a:t>
            </a:r>
          </a:p>
          <a:p>
            <a:pPr lvl="1"/>
            <a:r>
              <a:rPr lang="es-ES" sz="2000" dirty="0"/>
              <a:t>Par11: Cuotas satisfechas a sindicatos</a:t>
            </a:r>
          </a:p>
          <a:p>
            <a:pPr lvl="1"/>
            <a:r>
              <a:rPr lang="es-ES" sz="2000" dirty="0"/>
              <a:t>Par12: Cuotas satisfechas a colegios profesionales</a:t>
            </a:r>
          </a:p>
          <a:p>
            <a:pPr lvl="1"/>
            <a:r>
              <a:rPr lang="es-ES" sz="2000" dirty="0"/>
              <a:t>Par13: Gastos de defensa jurídica</a:t>
            </a:r>
          </a:p>
          <a:p>
            <a:pPr lvl="1"/>
            <a:r>
              <a:rPr lang="es-ES" sz="2000" b="1" dirty="0"/>
              <a:t>Par14: Total gastos deducibles</a:t>
            </a:r>
          </a:p>
          <a:p>
            <a:pPr lvl="1"/>
            <a:r>
              <a:rPr lang="es-ES" sz="2000" b="1" dirty="0"/>
              <a:t>Par15: Rendimiento </a:t>
            </a:r>
            <a:r>
              <a:rPr lang="es-ES" sz="2000" b="1" dirty="0" smtClean="0"/>
              <a:t>neto</a:t>
            </a:r>
          </a:p>
          <a:p>
            <a:pPr lvl="1"/>
            <a:r>
              <a:rPr lang="es-ES" sz="2000" b="1" dirty="0"/>
              <a:t>Par17: Reducción por obtención de rendimientos del trabajo. Cuantía aplicable con carácter general</a:t>
            </a:r>
          </a:p>
          <a:p>
            <a:pPr lvl="1"/>
            <a:r>
              <a:rPr lang="es-ES" sz="2000" b="1" dirty="0"/>
              <a:t>Par18: Reducción por obtención de rendimientos del trabajo. Incremento para trabajadores activos mayores de 65 años </a:t>
            </a:r>
          </a:p>
          <a:p>
            <a:pPr lvl="1"/>
            <a:r>
              <a:rPr lang="es-ES" sz="2000" b="1" dirty="0"/>
              <a:t>Par19: Incremento por traslado de residencia para contribuyentes desempleados …</a:t>
            </a:r>
          </a:p>
          <a:p>
            <a:pPr lvl="1"/>
            <a:r>
              <a:rPr lang="es-ES" sz="2000" b="1" dirty="0"/>
              <a:t>Par20: Reducción adicional para trabajadores activos que sean personas con discapacidad</a:t>
            </a:r>
          </a:p>
          <a:p>
            <a:pPr lvl="1"/>
            <a:r>
              <a:rPr lang="es-ES" sz="2000" b="1" dirty="0"/>
              <a:t>Par21: Rendimiento neto reducido</a:t>
            </a:r>
          </a:p>
          <a:p>
            <a:pPr marL="0" indent="0">
              <a:buNone/>
            </a:pPr>
            <a:r>
              <a:rPr lang="es-ES" sz="2000" dirty="0" smtClean="0"/>
              <a:t>Las partidas que se encuentran en negrita se calcularán en la simulación.</a:t>
            </a:r>
            <a:endParaRPr lang="es-ES" sz="2400" dirty="0" smtClean="0"/>
          </a:p>
          <a:p>
            <a:pPr marL="0" indent="0">
              <a:buNone/>
            </a:pPr>
            <a:endParaRPr lang="es-ES" sz="2200" dirty="0"/>
          </a:p>
        </p:txBody>
      </p:sp>
    </p:spTree>
    <p:extLst>
      <p:ext uri="{BB962C8B-B14F-4D97-AF65-F5344CB8AC3E}">
        <p14:creationId xmlns:p14="http://schemas.microsoft.com/office/powerpoint/2010/main" val="3127101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24</a:t>
            </a:fld>
            <a:endParaRPr lang="en-US" dirty="0"/>
          </a:p>
        </p:txBody>
      </p:sp>
      <p:sp>
        <p:nvSpPr>
          <p:cNvPr id="5" name="Rectángulo redondeado 4"/>
          <p:cNvSpPr/>
          <p:nvPr/>
        </p:nvSpPr>
        <p:spPr>
          <a:xfrm>
            <a:off x="0" y="0"/>
            <a:ext cx="8430492"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Rendimientos del trabajo</a:t>
            </a:r>
            <a:endParaRPr lang="es-ES" sz="3600" dirty="0"/>
          </a:p>
        </p:txBody>
      </p:sp>
      <p:sp>
        <p:nvSpPr>
          <p:cNvPr id="6" name="Marcador de contenido 2"/>
          <p:cNvSpPr>
            <a:spLocks noGrp="1"/>
          </p:cNvSpPr>
          <p:nvPr>
            <p:ph idx="1"/>
          </p:nvPr>
        </p:nvSpPr>
        <p:spPr>
          <a:xfrm>
            <a:off x="838200" y="1273629"/>
            <a:ext cx="10515600" cy="5082721"/>
          </a:xfrm>
        </p:spPr>
        <p:txBody>
          <a:bodyPr>
            <a:noAutofit/>
          </a:bodyPr>
          <a:lstStyle/>
          <a:p>
            <a:pPr marL="0" indent="0">
              <a:buNone/>
            </a:pPr>
            <a:r>
              <a:rPr lang="es-ES" b="1" dirty="0" smtClean="0"/>
              <a:t>Cálculo de total de ingresos íntegros computables</a:t>
            </a:r>
          </a:p>
          <a:p>
            <a:pPr marL="0" indent="0">
              <a:buNone/>
            </a:pPr>
            <a:r>
              <a:rPr lang="es-ES" dirty="0" smtClean="0"/>
              <a:t>El </a:t>
            </a:r>
            <a:r>
              <a:rPr lang="es-ES" dirty="0"/>
              <a:t>total de ingresos íntegros computables se calcula como la suma de los retribuciones dinerarias y en especie, las contribuciones empresariales  a planes de pensiones, las aportaciones a patrimonios protegidos de las personas con discapacidad de las que es titular el contribuyente menos la reducción por rendimientos del trabajo irregulares.</a:t>
            </a:r>
          </a:p>
          <a:p>
            <a:pPr marL="0" indent="0" algn="ctr">
              <a:buNone/>
            </a:pPr>
            <a:r>
              <a:rPr lang="es-ES" dirty="0"/>
              <a:t>Par9 = par1+par5+par6+par7-par8</a:t>
            </a:r>
            <a:endParaRPr lang="es-ES" sz="2200" dirty="0"/>
          </a:p>
        </p:txBody>
      </p:sp>
    </p:spTree>
    <p:extLst>
      <p:ext uri="{BB962C8B-B14F-4D97-AF65-F5344CB8AC3E}">
        <p14:creationId xmlns:p14="http://schemas.microsoft.com/office/powerpoint/2010/main" val="3590130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25</a:t>
            </a:fld>
            <a:endParaRPr lang="en-US" dirty="0"/>
          </a:p>
        </p:txBody>
      </p:sp>
      <p:sp>
        <p:nvSpPr>
          <p:cNvPr id="5" name="Rectángulo redondeado 4"/>
          <p:cNvSpPr/>
          <p:nvPr/>
        </p:nvSpPr>
        <p:spPr>
          <a:xfrm>
            <a:off x="0" y="0"/>
            <a:ext cx="8430492"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Rendimientos del trabajo</a:t>
            </a:r>
            <a:endParaRPr lang="es-ES" sz="3600" dirty="0"/>
          </a:p>
        </p:txBody>
      </p:sp>
      <p:sp>
        <p:nvSpPr>
          <p:cNvPr id="6" name="Marcador de contenido 2"/>
          <p:cNvSpPr>
            <a:spLocks noGrp="1"/>
          </p:cNvSpPr>
          <p:nvPr>
            <p:ph idx="1"/>
          </p:nvPr>
        </p:nvSpPr>
        <p:spPr>
          <a:xfrm>
            <a:off x="838200" y="1226127"/>
            <a:ext cx="10515600" cy="5130223"/>
          </a:xfrm>
        </p:spPr>
        <p:txBody>
          <a:bodyPr>
            <a:noAutofit/>
          </a:bodyPr>
          <a:lstStyle/>
          <a:p>
            <a:pPr marL="0" indent="0">
              <a:buNone/>
            </a:pPr>
            <a:r>
              <a:rPr lang="es-ES" dirty="0" smtClean="0"/>
              <a:t>Entre los parámetros relativos a los rendimientos del trabajo tenemos dos que afectan a los rendimientos irregulares. Con estos parámetros vamos a calcular la nueva reducción por rendimientos irregulares.</a:t>
            </a:r>
          </a:p>
          <a:p>
            <a:pPr marL="0" indent="0">
              <a:buNone/>
            </a:pPr>
            <a:endParaRPr lang="es-ES" dirty="0"/>
          </a:p>
          <a:p>
            <a:pPr marL="0" indent="0">
              <a:buNone/>
            </a:pPr>
            <a:endParaRPr lang="es-ES" dirty="0" smtClean="0"/>
          </a:p>
          <a:p>
            <a:pPr marL="0" indent="0">
              <a:buNone/>
            </a:pPr>
            <a:r>
              <a:rPr lang="es-ES" sz="2000" dirty="0" smtClean="0"/>
              <a:t>Calculamos en primer lugar el importe original de los rendimientos irregulares (esto se puede hacer en la </a:t>
            </a:r>
            <a:r>
              <a:rPr lang="es-ES" sz="2000" dirty="0" err="1" smtClean="0"/>
              <a:t>presimulación</a:t>
            </a:r>
            <a:r>
              <a:rPr lang="es-ES" sz="2000" dirty="0" smtClean="0"/>
              <a:t>): </a:t>
            </a:r>
          </a:p>
          <a:p>
            <a:pPr marL="0" indent="0" algn="ctr">
              <a:buNone/>
            </a:pPr>
            <a:r>
              <a:rPr lang="es-ES" sz="1800" dirty="0" err="1" smtClean="0"/>
              <a:t>Irregt</a:t>
            </a:r>
            <a:r>
              <a:rPr lang="es-ES" sz="1800" dirty="0"/>
              <a:t>= Par8 /40*100; </a:t>
            </a:r>
          </a:p>
          <a:p>
            <a:pPr marL="0" indent="0">
              <a:buNone/>
            </a:pPr>
            <a:r>
              <a:rPr lang="es-ES" sz="2000" dirty="0"/>
              <a:t>Calculamos el importe de la reducción de acuerdo a los nuevos parámetros:</a:t>
            </a:r>
          </a:p>
          <a:p>
            <a:pPr marL="457200" lvl="1" indent="0" algn="ctr">
              <a:buNone/>
            </a:pPr>
            <a:r>
              <a:rPr lang="es-ES" sz="1800" dirty="0" smtClean="0"/>
              <a:t>Par8c </a:t>
            </a:r>
            <a:r>
              <a:rPr lang="es-ES" sz="1800" dirty="0"/>
              <a:t>= mínimo( </a:t>
            </a:r>
            <a:r>
              <a:rPr lang="es-ES" sz="1800" dirty="0" err="1"/>
              <a:t>Irregt</a:t>
            </a:r>
            <a:r>
              <a:rPr lang="es-ES" sz="1800" dirty="0"/>
              <a:t> * </a:t>
            </a:r>
            <a:r>
              <a:rPr lang="es-ES" sz="1800" b="1" dirty="0"/>
              <a:t>30</a:t>
            </a:r>
            <a:r>
              <a:rPr lang="es-ES" sz="1800" dirty="0"/>
              <a:t>/100 , </a:t>
            </a:r>
            <a:r>
              <a:rPr lang="es-ES" sz="1800" b="1" dirty="0"/>
              <a:t>300000</a:t>
            </a:r>
            <a:r>
              <a:rPr lang="es-ES" sz="1800" dirty="0" smtClean="0"/>
              <a:t>);</a:t>
            </a:r>
          </a:p>
          <a:p>
            <a:pPr marL="0" indent="0">
              <a:buNone/>
            </a:pPr>
            <a:r>
              <a:rPr lang="es-ES" sz="2000" dirty="0" smtClean="0"/>
              <a:t>Por último calculamos el total de los ingresos íntegros computables:</a:t>
            </a:r>
            <a:endParaRPr lang="es-ES" sz="2000" dirty="0"/>
          </a:p>
          <a:p>
            <a:pPr marL="0" indent="0" algn="ctr">
              <a:buNone/>
            </a:pPr>
            <a:r>
              <a:rPr lang="es-ES" sz="1800" dirty="0"/>
              <a:t>Par9c = par1+par5+par6+par7-par8c</a:t>
            </a:r>
          </a:p>
          <a:p>
            <a:pPr marL="0" indent="0">
              <a:buNone/>
            </a:pPr>
            <a:endParaRPr lang="es-ES" dirty="0" smtClean="0"/>
          </a:p>
          <a:p>
            <a:pPr marL="0" indent="0">
              <a:buNone/>
            </a:pPr>
            <a:endParaRPr lang="es-ES" sz="2200" dirty="0"/>
          </a:p>
        </p:txBody>
      </p:sp>
      <p:grpSp>
        <p:nvGrpSpPr>
          <p:cNvPr id="7" name="Grupo 6"/>
          <p:cNvGrpSpPr/>
          <p:nvPr/>
        </p:nvGrpSpPr>
        <p:grpSpPr>
          <a:xfrm>
            <a:off x="2460171" y="2481943"/>
            <a:ext cx="6912428" cy="968829"/>
            <a:chOff x="2100943" y="2155371"/>
            <a:chExt cx="6912428" cy="968829"/>
          </a:xfrm>
        </p:grpSpPr>
        <p:sp>
          <p:nvSpPr>
            <p:cNvPr id="3" name="Rectángulo 2"/>
            <p:cNvSpPr/>
            <p:nvPr/>
          </p:nvSpPr>
          <p:spPr>
            <a:xfrm>
              <a:off x="2100943" y="2155371"/>
              <a:ext cx="6912428" cy="968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3"/>
            <a:stretch>
              <a:fillRect/>
            </a:stretch>
          </p:blipFill>
          <p:spPr>
            <a:xfrm>
              <a:off x="2228169" y="2275795"/>
              <a:ext cx="6581775" cy="695325"/>
            </a:xfrm>
            <a:prstGeom prst="rect">
              <a:avLst/>
            </a:prstGeom>
            <a:effectLst>
              <a:softEdge rad="31750"/>
            </a:effectLst>
          </p:spPr>
        </p:pic>
      </p:grpSp>
    </p:spTree>
    <p:extLst>
      <p:ext uri="{BB962C8B-B14F-4D97-AF65-F5344CB8AC3E}">
        <p14:creationId xmlns:p14="http://schemas.microsoft.com/office/powerpoint/2010/main" val="2327315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26</a:t>
            </a:fld>
            <a:endParaRPr lang="en-US" dirty="0"/>
          </a:p>
        </p:txBody>
      </p:sp>
      <p:sp>
        <p:nvSpPr>
          <p:cNvPr id="5" name="Rectángulo redondeado 4"/>
          <p:cNvSpPr/>
          <p:nvPr/>
        </p:nvSpPr>
        <p:spPr>
          <a:xfrm>
            <a:off x="0" y="0"/>
            <a:ext cx="8430492"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Rendimientos del trabajo</a:t>
            </a:r>
            <a:endParaRPr lang="es-ES" sz="3600" dirty="0"/>
          </a:p>
        </p:txBody>
      </p:sp>
      <p:sp>
        <p:nvSpPr>
          <p:cNvPr id="6" name="Marcador de contenido 2"/>
          <p:cNvSpPr>
            <a:spLocks noGrp="1"/>
          </p:cNvSpPr>
          <p:nvPr>
            <p:ph idx="1"/>
          </p:nvPr>
        </p:nvSpPr>
        <p:spPr>
          <a:xfrm>
            <a:off x="838200" y="1273629"/>
            <a:ext cx="10515600" cy="5082721"/>
          </a:xfrm>
        </p:spPr>
        <p:txBody>
          <a:bodyPr>
            <a:noAutofit/>
          </a:bodyPr>
          <a:lstStyle/>
          <a:p>
            <a:pPr marL="0" indent="0">
              <a:buNone/>
            </a:pPr>
            <a:r>
              <a:rPr lang="es-ES" b="1" dirty="0"/>
              <a:t>Gastos </a:t>
            </a:r>
            <a:r>
              <a:rPr lang="es-ES" b="1" dirty="0" smtClean="0"/>
              <a:t>deducibles </a:t>
            </a:r>
          </a:p>
          <a:p>
            <a:pPr marL="0" indent="0">
              <a:buNone/>
            </a:pPr>
            <a:r>
              <a:rPr lang="es-ES" dirty="0" smtClean="0"/>
              <a:t>Para los gastos deducibles tenemos un parámetro cuyo valor lo podemos elegir de una lista desplegable.</a:t>
            </a:r>
          </a:p>
          <a:p>
            <a:pPr marL="0" indent="0">
              <a:buNone/>
            </a:pPr>
            <a:endParaRPr lang="es-ES" dirty="0" smtClean="0"/>
          </a:p>
          <a:p>
            <a:pPr marL="0" indent="0">
              <a:buNone/>
            </a:pPr>
            <a:endParaRPr lang="es-ES" dirty="0" smtClean="0"/>
          </a:p>
          <a:p>
            <a:pPr marL="0" indent="0">
              <a:buNone/>
            </a:pPr>
            <a:r>
              <a:rPr lang="es-ES" sz="2000" dirty="0" smtClean="0"/>
              <a:t>En </a:t>
            </a:r>
            <a:r>
              <a:rPr lang="es-ES" sz="2000" dirty="0"/>
              <a:t>la programación esto se traduce a un parámetro </a:t>
            </a:r>
            <a:r>
              <a:rPr lang="es-ES" sz="2000" b="1" dirty="0"/>
              <a:t>&amp;trab1 </a:t>
            </a:r>
            <a:r>
              <a:rPr lang="es-ES" sz="2000" dirty="0"/>
              <a:t>que toma el valor 1 si los gastos son deducibles y 0 en caso </a:t>
            </a:r>
            <a:r>
              <a:rPr lang="es-ES" sz="2000" dirty="0" smtClean="0"/>
              <a:t>contrario.</a:t>
            </a:r>
          </a:p>
          <a:p>
            <a:pPr marL="0" indent="0">
              <a:buNone/>
            </a:pPr>
            <a:r>
              <a:rPr lang="es-ES" sz="2000" dirty="0" smtClean="0"/>
              <a:t>Tenemos la partida de la muestra: </a:t>
            </a:r>
            <a:r>
              <a:rPr lang="es-ES" sz="1800" dirty="0" smtClean="0"/>
              <a:t>Par14 </a:t>
            </a:r>
            <a:r>
              <a:rPr lang="es-ES" sz="1800" dirty="0"/>
              <a:t>= par10 + par11 + par12 + </a:t>
            </a:r>
            <a:r>
              <a:rPr lang="es-ES" sz="1800" dirty="0" smtClean="0"/>
              <a:t>par13, </a:t>
            </a:r>
            <a:r>
              <a:rPr lang="es-ES" sz="2000" dirty="0" smtClean="0"/>
              <a:t>pero vamos a calcularla de acuerdo al valor que hayamos dado al parámetro.</a:t>
            </a:r>
            <a:endParaRPr lang="es-ES" sz="2000" dirty="0"/>
          </a:p>
          <a:p>
            <a:pPr marL="0" indent="0" algn="ctr">
              <a:buNone/>
            </a:pPr>
            <a:r>
              <a:rPr lang="es-ES" sz="1800" dirty="0"/>
              <a:t>Par14c = (par10 + par11 + par12 + par13)*</a:t>
            </a:r>
            <a:r>
              <a:rPr lang="es-ES" sz="1800" b="1" dirty="0"/>
              <a:t> &amp;trab1 </a:t>
            </a:r>
            <a:endParaRPr lang="es-ES" sz="1800" dirty="0"/>
          </a:p>
          <a:p>
            <a:pPr marL="0" indent="0">
              <a:buNone/>
            </a:pPr>
            <a:endParaRPr lang="es-ES" sz="1800" dirty="0" smtClean="0"/>
          </a:p>
          <a:p>
            <a:pPr marL="0" indent="0">
              <a:buNone/>
            </a:pPr>
            <a:endParaRPr lang="es-ES" sz="2200" dirty="0"/>
          </a:p>
        </p:txBody>
      </p:sp>
      <p:grpSp>
        <p:nvGrpSpPr>
          <p:cNvPr id="10" name="Grupo 9"/>
          <p:cNvGrpSpPr/>
          <p:nvPr/>
        </p:nvGrpSpPr>
        <p:grpSpPr>
          <a:xfrm>
            <a:off x="2960914" y="2601686"/>
            <a:ext cx="6270171" cy="1001486"/>
            <a:chOff x="2906486" y="2710543"/>
            <a:chExt cx="6270171" cy="1001486"/>
          </a:xfrm>
        </p:grpSpPr>
        <p:sp>
          <p:nvSpPr>
            <p:cNvPr id="9" name="Rectángulo 8"/>
            <p:cNvSpPr/>
            <p:nvPr/>
          </p:nvSpPr>
          <p:spPr>
            <a:xfrm>
              <a:off x="2906486" y="2710543"/>
              <a:ext cx="6270171" cy="1001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3"/>
            <a:stretch>
              <a:fillRect/>
            </a:stretch>
          </p:blipFill>
          <p:spPr>
            <a:xfrm>
              <a:off x="3122840" y="2801711"/>
              <a:ext cx="5772150" cy="819150"/>
            </a:xfrm>
            <a:prstGeom prst="rect">
              <a:avLst/>
            </a:prstGeom>
          </p:spPr>
        </p:pic>
      </p:grpSp>
    </p:spTree>
    <p:extLst>
      <p:ext uri="{BB962C8B-B14F-4D97-AF65-F5344CB8AC3E}">
        <p14:creationId xmlns:p14="http://schemas.microsoft.com/office/powerpoint/2010/main" val="335802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27</a:t>
            </a:fld>
            <a:endParaRPr lang="en-US" dirty="0"/>
          </a:p>
        </p:txBody>
      </p:sp>
      <p:sp>
        <p:nvSpPr>
          <p:cNvPr id="5" name="Rectángulo redondeado 4"/>
          <p:cNvSpPr/>
          <p:nvPr/>
        </p:nvSpPr>
        <p:spPr>
          <a:xfrm>
            <a:off x="0" y="0"/>
            <a:ext cx="8430492"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Rendimientos del trabajo</a:t>
            </a:r>
            <a:endParaRPr lang="es-ES" sz="3600" dirty="0"/>
          </a:p>
        </p:txBody>
      </p:sp>
      <p:sp>
        <p:nvSpPr>
          <p:cNvPr id="6" name="Marcador de contenido 2"/>
          <p:cNvSpPr>
            <a:spLocks noGrp="1"/>
          </p:cNvSpPr>
          <p:nvPr>
            <p:ph idx="1"/>
          </p:nvPr>
        </p:nvSpPr>
        <p:spPr>
          <a:xfrm>
            <a:off x="838200" y="1273629"/>
            <a:ext cx="10515600" cy="5082721"/>
          </a:xfrm>
        </p:spPr>
        <p:txBody>
          <a:bodyPr>
            <a:noAutofit/>
          </a:bodyPr>
          <a:lstStyle/>
          <a:p>
            <a:pPr marL="0" indent="0">
              <a:buNone/>
            </a:pPr>
            <a:r>
              <a:rPr lang="es-ES" b="1" dirty="0" smtClean="0"/>
              <a:t>Reducción por obtención de rendimientos del trabajo</a:t>
            </a:r>
          </a:p>
          <a:p>
            <a:pPr marL="0" indent="0">
              <a:buNone/>
            </a:pPr>
            <a:r>
              <a:rPr lang="es-ES" dirty="0" smtClean="0"/>
              <a:t>Para la reducción por rendimientos del trabajo tenemos varios parámetros, tipo de reducción, importes, límites, forma de aplicación.</a:t>
            </a:r>
          </a:p>
          <a:p>
            <a:r>
              <a:rPr lang="es-ES" u="sng" dirty="0" smtClean="0"/>
              <a:t>Tipo de reducción</a:t>
            </a:r>
          </a:p>
          <a:p>
            <a:pPr marL="457200" lvl="1" indent="0">
              <a:buNone/>
            </a:pPr>
            <a:r>
              <a:rPr lang="es-ES" dirty="0" smtClean="0"/>
              <a:t>De una lista desplegable se elige el tipo de reducción por rendimientos del trabajo.</a:t>
            </a:r>
          </a:p>
          <a:p>
            <a:pPr marL="457200" lvl="1" indent="0">
              <a:buNone/>
            </a:pPr>
            <a:endParaRPr lang="es-ES" dirty="0"/>
          </a:p>
          <a:p>
            <a:pPr marL="457200" lvl="1" indent="0">
              <a:buNone/>
            </a:pPr>
            <a:endParaRPr lang="es-ES" dirty="0" smtClean="0"/>
          </a:p>
          <a:p>
            <a:pPr marL="457200" lvl="1" indent="0">
              <a:buNone/>
            </a:pPr>
            <a:endParaRPr lang="es-ES" dirty="0"/>
          </a:p>
          <a:p>
            <a:pPr marL="457200" lvl="1" indent="0">
              <a:buNone/>
            </a:pPr>
            <a:r>
              <a:rPr lang="es-ES" dirty="0" smtClean="0"/>
              <a:t>Dependiendo del tipo de reducción que elijamos tendremos que dar valor a unos parámetros o a otros.</a:t>
            </a:r>
          </a:p>
          <a:p>
            <a:pPr marL="0" indent="0">
              <a:buNone/>
            </a:pPr>
            <a:endParaRPr lang="es-ES" dirty="0" smtClean="0"/>
          </a:p>
          <a:p>
            <a:pPr marL="0" indent="0">
              <a:buNone/>
            </a:pPr>
            <a:endParaRPr lang="es-ES" dirty="0"/>
          </a:p>
          <a:p>
            <a:pPr marL="0" indent="0">
              <a:buNone/>
            </a:pPr>
            <a:endParaRPr lang="es-ES" dirty="0" smtClean="0"/>
          </a:p>
          <a:p>
            <a:pPr marL="0" indent="0">
              <a:buNone/>
            </a:pPr>
            <a:r>
              <a:rPr lang="es-ES" dirty="0"/>
              <a:t>	</a:t>
            </a:r>
            <a:endParaRPr lang="es-ES" dirty="0" smtClean="0"/>
          </a:p>
        </p:txBody>
      </p:sp>
      <p:grpSp>
        <p:nvGrpSpPr>
          <p:cNvPr id="7" name="Grupo 6"/>
          <p:cNvGrpSpPr/>
          <p:nvPr/>
        </p:nvGrpSpPr>
        <p:grpSpPr>
          <a:xfrm>
            <a:off x="2906486" y="3527198"/>
            <a:ext cx="7075714" cy="1164771"/>
            <a:chOff x="2601686" y="2830286"/>
            <a:chExt cx="7075714" cy="1164771"/>
          </a:xfrm>
        </p:grpSpPr>
        <p:sp>
          <p:nvSpPr>
            <p:cNvPr id="3" name="Rectángulo 2"/>
            <p:cNvSpPr/>
            <p:nvPr/>
          </p:nvSpPr>
          <p:spPr>
            <a:xfrm>
              <a:off x="2601686" y="2830286"/>
              <a:ext cx="7075714" cy="1164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3"/>
            <a:stretch>
              <a:fillRect/>
            </a:stretch>
          </p:blipFill>
          <p:spPr>
            <a:xfrm>
              <a:off x="2838450" y="2957512"/>
              <a:ext cx="6515100" cy="942975"/>
            </a:xfrm>
            <a:prstGeom prst="rect">
              <a:avLst/>
            </a:prstGeom>
          </p:spPr>
        </p:pic>
      </p:grpSp>
    </p:spTree>
    <p:extLst>
      <p:ext uri="{BB962C8B-B14F-4D97-AF65-F5344CB8AC3E}">
        <p14:creationId xmlns:p14="http://schemas.microsoft.com/office/powerpoint/2010/main" val="2949820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28</a:t>
            </a:fld>
            <a:endParaRPr lang="en-US" dirty="0"/>
          </a:p>
        </p:txBody>
      </p:sp>
      <p:sp>
        <p:nvSpPr>
          <p:cNvPr id="5" name="Rectángulo redondeado 4"/>
          <p:cNvSpPr/>
          <p:nvPr/>
        </p:nvSpPr>
        <p:spPr>
          <a:xfrm>
            <a:off x="0" y="-25036"/>
            <a:ext cx="8430492"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Rendimientos del trabajo</a:t>
            </a:r>
            <a:endParaRPr lang="es-ES" sz="3600" dirty="0"/>
          </a:p>
        </p:txBody>
      </p:sp>
      <p:sp>
        <p:nvSpPr>
          <p:cNvPr id="6" name="Marcador de contenido 2"/>
          <p:cNvSpPr>
            <a:spLocks noGrp="1"/>
          </p:cNvSpPr>
          <p:nvPr>
            <p:ph idx="1"/>
          </p:nvPr>
        </p:nvSpPr>
        <p:spPr>
          <a:xfrm>
            <a:off x="838200" y="1273629"/>
            <a:ext cx="10515600" cy="5082721"/>
          </a:xfrm>
        </p:spPr>
        <p:txBody>
          <a:bodyPr>
            <a:noAutofit/>
          </a:bodyPr>
          <a:lstStyle/>
          <a:p>
            <a:pPr>
              <a:buFont typeface="Wingdings" panose="05000000000000000000" pitchFamily="2" charset="2"/>
              <a:buChar char="Ø"/>
            </a:pPr>
            <a:r>
              <a:rPr lang="es-ES" dirty="0" smtClean="0"/>
              <a:t>Sin reducción. </a:t>
            </a:r>
            <a:r>
              <a:rPr lang="es-ES" sz="2000" dirty="0" smtClean="0"/>
              <a:t>No hace falta ningún parámetro más.</a:t>
            </a:r>
          </a:p>
          <a:p>
            <a:pPr>
              <a:buFont typeface="Wingdings" panose="05000000000000000000" pitchFamily="2" charset="2"/>
              <a:buChar char="Ø"/>
            </a:pPr>
            <a:r>
              <a:rPr lang="es-ES" dirty="0" smtClean="0"/>
              <a:t>Reducción fija. </a:t>
            </a:r>
            <a:r>
              <a:rPr lang="es-ES" sz="2000" dirty="0" smtClean="0"/>
              <a:t>Tendremos que dar el importe en euros de la reducción.</a:t>
            </a:r>
          </a:p>
          <a:p>
            <a:pPr>
              <a:buFont typeface="Wingdings" panose="05000000000000000000" pitchFamily="2" charset="2"/>
              <a:buChar char="Ø"/>
            </a:pPr>
            <a:endParaRPr lang="es-ES" dirty="0"/>
          </a:p>
          <a:p>
            <a:pPr>
              <a:buFont typeface="Wingdings" panose="05000000000000000000" pitchFamily="2" charset="2"/>
              <a:buChar char="Ø"/>
            </a:pPr>
            <a:r>
              <a:rPr lang="es-ES" dirty="0" smtClean="0"/>
              <a:t>Reducción proporcional a la renta del trabajo. </a:t>
            </a:r>
            <a:r>
              <a:rPr lang="es-ES" sz="2000" dirty="0" smtClean="0"/>
              <a:t>Como parámetro está el porcentaje a aplicar sobre la renta del trabajo</a:t>
            </a:r>
          </a:p>
          <a:p>
            <a:pPr>
              <a:buFont typeface="Wingdings" panose="05000000000000000000" pitchFamily="2" charset="2"/>
              <a:buChar char="Ø"/>
            </a:pPr>
            <a:endParaRPr lang="es-ES" dirty="0" smtClean="0"/>
          </a:p>
          <a:p>
            <a:pPr>
              <a:buFont typeface="Wingdings" panose="05000000000000000000" pitchFamily="2" charset="2"/>
              <a:buChar char="Ø"/>
            </a:pPr>
            <a:r>
              <a:rPr lang="es-ES" dirty="0" smtClean="0"/>
              <a:t>Reducción decreciente. </a:t>
            </a:r>
            <a:r>
              <a:rPr lang="es-ES" sz="2000" dirty="0" smtClean="0"/>
              <a:t>Hay que dar valor a los siguientes parámetros:</a:t>
            </a:r>
          </a:p>
          <a:p>
            <a:pPr lvl="2">
              <a:buFont typeface="Wingdings" panose="05000000000000000000" pitchFamily="2" charset="2"/>
              <a:buChar char="§"/>
            </a:pPr>
            <a:r>
              <a:rPr lang="es-ES" dirty="0"/>
              <a:t>Límite inferior de la renta salarial</a:t>
            </a:r>
          </a:p>
          <a:p>
            <a:pPr lvl="2">
              <a:buFont typeface="Wingdings" panose="05000000000000000000" pitchFamily="2" charset="2"/>
              <a:buChar char="§"/>
            </a:pPr>
            <a:r>
              <a:rPr lang="es-ES" dirty="0"/>
              <a:t>Límite superior de la renta salarial</a:t>
            </a:r>
          </a:p>
          <a:p>
            <a:pPr lvl="2">
              <a:buFont typeface="Wingdings" panose="05000000000000000000" pitchFamily="2" charset="2"/>
              <a:buChar char="§"/>
            </a:pPr>
            <a:r>
              <a:rPr lang="es-ES" dirty="0"/>
              <a:t>Reducción máxima </a:t>
            </a:r>
          </a:p>
          <a:p>
            <a:pPr lvl="2">
              <a:buFont typeface="Wingdings" panose="05000000000000000000" pitchFamily="2" charset="2"/>
              <a:buChar char="§"/>
            </a:pPr>
            <a:r>
              <a:rPr lang="es-ES" dirty="0"/>
              <a:t>Reducción mínima</a:t>
            </a:r>
          </a:p>
          <a:p>
            <a:pPr lvl="2">
              <a:buFont typeface="Wingdings" panose="05000000000000000000" pitchFamily="2" charset="2"/>
              <a:buChar char="§"/>
            </a:pPr>
            <a:r>
              <a:rPr lang="es-ES" dirty="0"/>
              <a:t>Límite superior de la renta no salarial</a:t>
            </a:r>
          </a:p>
          <a:p>
            <a:endParaRPr lang="es-ES" dirty="0" smtClean="0"/>
          </a:p>
          <a:p>
            <a:pPr marL="0" indent="0">
              <a:buNone/>
            </a:pPr>
            <a:endParaRPr lang="es-ES" dirty="0"/>
          </a:p>
          <a:p>
            <a:pPr marL="0" indent="0">
              <a:buNone/>
            </a:pPr>
            <a:endParaRPr lang="es-ES" dirty="0" smtClean="0"/>
          </a:p>
          <a:p>
            <a:pPr marL="0" indent="0">
              <a:buNone/>
            </a:pPr>
            <a:r>
              <a:rPr lang="es-ES" dirty="0"/>
              <a:t>	</a:t>
            </a:r>
            <a:endParaRPr lang="es-ES" dirty="0" smtClean="0"/>
          </a:p>
        </p:txBody>
      </p:sp>
      <p:grpSp>
        <p:nvGrpSpPr>
          <p:cNvPr id="10" name="Grupo 9"/>
          <p:cNvGrpSpPr/>
          <p:nvPr/>
        </p:nvGrpSpPr>
        <p:grpSpPr>
          <a:xfrm>
            <a:off x="3132364" y="2242457"/>
            <a:ext cx="5706836" cy="511628"/>
            <a:chOff x="3143250" y="2373086"/>
            <a:chExt cx="5706836" cy="511628"/>
          </a:xfrm>
        </p:grpSpPr>
        <p:sp>
          <p:nvSpPr>
            <p:cNvPr id="9" name="Rectángulo 8"/>
            <p:cNvSpPr/>
            <p:nvPr/>
          </p:nvSpPr>
          <p:spPr>
            <a:xfrm>
              <a:off x="3143250" y="2373086"/>
              <a:ext cx="5706836" cy="511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3"/>
            <a:stretch>
              <a:fillRect/>
            </a:stretch>
          </p:blipFill>
          <p:spPr>
            <a:xfrm>
              <a:off x="3248025" y="2498384"/>
              <a:ext cx="5362575" cy="323850"/>
            </a:xfrm>
            <a:prstGeom prst="rect">
              <a:avLst/>
            </a:prstGeom>
          </p:spPr>
        </p:pic>
      </p:grpSp>
      <p:grpSp>
        <p:nvGrpSpPr>
          <p:cNvPr id="13" name="Grupo 12"/>
          <p:cNvGrpSpPr/>
          <p:nvPr/>
        </p:nvGrpSpPr>
        <p:grpSpPr>
          <a:xfrm>
            <a:off x="3132364" y="3570060"/>
            <a:ext cx="5478236" cy="446315"/>
            <a:chOff x="3132364" y="3494314"/>
            <a:chExt cx="5478236" cy="446315"/>
          </a:xfrm>
        </p:grpSpPr>
        <p:sp>
          <p:nvSpPr>
            <p:cNvPr id="12" name="Rectángulo 11"/>
            <p:cNvSpPr/>
            <p:nvPr/>
          </p:nvSpPr>
          <p:spPr>
            <a:xfrm>
              <a:off x="3132364" y="3494314"/>
              <a:ext cx="5478236" cy="446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a:blip r:embed="rId4"/>
            <a:stretch>
              <a:fillRect/>
            </a:stretch>
          </p:blipFill>
          <p:spPr>
            <a:xfrm>
              <a:off x="3237139" y="3556225"/>
              <a:ext cx="5229225" cy="333375"/>
            </a:xfrm>
            <a:prstGeom prst="rect">
              <a:avLst/>
            </a:prstGeom>
          </p:spPr>
        </p:pic>
      </p:grpSp>
    </p:spTree>
    <p:extLst>
      <p:ext uri="{BB962C8B-B14F-4D97-AF65-F5344CB8AC3E}">
        <p14:creationId xmlns:p14="http://schemas.microsoft.com/office/powerpoint/2010/main" val="1031612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arcador de contenido 23"/>
          <p:cNvSpPr>
            <a:spLocks noGrp="1"/>
          </p:cNvSpPr>
          <p:nvPr>
            <p:ph idx="1"/>
          </p:nvPr>
        </p:nvSpPr>
        <p:spPr>
          <a:xfrm>
            <a:off x="599209" y="1067089"/>
            <a:ext cx="10515600" cy="4351338"/>
          </a:xfrm>
        </p:spPr>
        <p:txBody>
          <a:bodyPr>
            <a:normAutofit/>
          </a:bodyPr>
          <a:lstStyle/>
          <a:p>
            <a:pPr marL="0" lvl="0" indent="0">
              <a:buNone/>
            </a:pPr>
            <a:r>
              <a:rPr lang="es-ES" b="1" dirty="0">
                <a:solidFill>
                  <a:prstClr val="black"/>
                </a:solidFill>
              </a:rPr>
              <a:t>Reducción por obtención de rendimientos del trabajo</a:t>
            </a:r>
          </a:p>
          <a:p>
            <a:pPr lvl="0"/>
            <a:r>
              <a:rPr lang="es-ES" u="sng" dirty="0" smtClean="0">
                <a:solidFill>
                  <a:prstClr val="black"/>
                </a:solidFill>
              </a:rPr>
              <a:t>Forma de aplicación</a:t>
            </a:r>
            <a:endParaRPr lang="es-ES" u="sng" dirty="0">
              <a:solidFill>
                <a:prstClr val="black"/>
              </a:solidFill>
            </a:endParaRPr>
          </a:p>
          <a:p>
            <a:pPr lvl="1">
              <a:buFont typeface="Wingdings" panose="05000000000000000000" pitchFamily="2" charset="2"/>
              <a:buChar char="Ø"/>
            </a:pPr>
            <a:r>
              <a:rPr lang="es-ES" dirty="0" smtClean="0"/>
              <a:t>Reduce el rendimiento neto del trabajo</a:t>
            </a:r>
          </a:p>
          <a:p>
            <a:pPr lvl="1">
              <a:buFont typeface="Wingdings" panose="05000000000000000000" pitchFamily="2" charset="2"/>
              <a:buChar char="Ø"/>
            </a:pPr>
            <a:r>
              <a:rPr lang="es-ES" dirty="0" smtClean="0"/>
              <a:t>Reduce la base imponible general</a:t>
            </a:r>
          </a:p>
          <a:p>
            <a:pPr lvl="1">
              <a:buFont typeface="Wingdings" panose="05000000000000000000" pitchFamily="2" charset="2"/>
              <a:buChar char="Ø"/>
            </a:pPr>
            <a:r>
              <a:rPr lang="es-ES" dirty="0"/>
              <a:t>Reduce la base imponible </a:t>
            </a:r>
            <a:r>
              <a:rPr lang="es-ES" dirty="0" smtClean="0"/>
              <a:t>general con resto a la base imponible especial o del ahorro</a:t>
            </a:r>
            <a:endParaRPr lang="es-ES" dirty="0"/>
          </a:p>
          <a:p>
            <a:pPr lvl="1">
              <a:buFont typeface="Wingdings" panose="05000000000000000000" pitchFamily="2" charset="2"/>
              <a:buChar char="Ø"/>
            </a:pPr>
            <a:r>
              <a:rPr lang="es-ES" dirty="0" smtClean="0"/>
              <a:t>Reducción tipo cero</a:t>
            </a:r>
          </a:p>
          <a:p>
            <a:pPr lvl="1">
              <a:buFont typeface="Wingdings" panose="05000000000000000000" pitchFamily="2" charset="2"/>
              <a:buChar char="Ø"/>
            </a:pPr>
            <a:r>
              <a:rPr lang="es-ES" dirty="0" smtClean="0"/>
              <a:t>Deducción en cuota</a:t>
            </a:r>
            <a:endParaRPr lang="es-ES" dirty="0"/>
          </a:p>
        </p:txBody>
      </p:sp>
      <p:sp>
        <p:nvSpPr>
          <p:cNvPr id="3" name="Marcador de número de diapositiva 2"/>
          <p:cNvSpPr>
            <a:spLocks noGrp="1"/>
          </p:cNvSpPr>
          <p:nvPr>
            <p:ph type="sldNum" sz="quarter" idx="12"/>
          </p:nvPr>
        </p:nvSpPr>
        <p:spPr/>
        <p:txBody>
          <a:bodyPr/>
          <a:lstStyle/>
          <a:p>
            <a:fld id="{D57F1E4F-1CFF-5643-939E-02111984F565}" type="slidenum">
              <a:rPr lang="en-US" smtClean="0"/>
              <a:t>29</a:t>
            </a:fld>
            <a:endParaRPr lang="en-US" dirty="0"/>
          </a:p>
        </p:txBody>
      </p:sp>
      <p:sp>
        <p:nvSpPr>
          <p:cNvPr id="27" name="Rectángulo redondeado 26"/>
          <p:cNvSpPr/>
          <p:nvPr/>
        </p:nvSpPr>
        <p:spPr>
          <a:xfrm>
            <a:off x="0" y="-25036"/>
            <a:ext cx="8430492"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Rendimientos del trabajo</a:t>
            </a:r>
            <a:endParaRPr lang="es-ES" sz="3600" dirty="0"/>
          </a:p>
        </p:txBody>
      </p:sp>
    </p:spTree>
    <p:extLst>
      <p:ext uri="{BB962C8B-B14F-4D97-AF65-F5344CB8AC3E}">
        <p14:creationId xmlns:p14="http://schemas.microsoft.com/office/powerpoint/2010/main" val="1676933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267691"/>
            <a:ext cx="10515600" cy="5088659"/>
          </a:xfrm>
        </p:spPr>
        <p:txBody>
          <a:bodyPr/>
          <a:lstStyle/>
          <a:p>
            <a:pPr marL="0" indent="0">
              <a:buNone/>
            </a:pPr>
            <a:r>
              <a:rPr lang="es-ES" dirty="0" err="1" smtClean="0"/>
              <a:t>TaxSim</a:t>
            </a:r>
            <a:r>
              <a:rPr lang="es-ES" dirty="0" smtClean="0"/>
              <a:t>-IEF tiene una interfaz web en la que hay que registrarse para poder hacer simulaciones.</a:t>
            </a:r>
          </a:p>
          <a:p>
            <a:endParaRPr lang="es-ES"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3</a:t>
            </a:fld>
            <a:endParaRPr lang="en-US" dirty="0"/>
          </a:p>
        </p:txBody>
      </p:sp>
      <p:sp>
        <p:nvSpPr>
          <p:cNvPr id="5" name="Rectángulo redondeado 4"/>
          <p:cNvSpPr/>
          <p:nvPr/>
        </p:nvSpPr>
        <p:spPr>
          <a:xfrm>
            <a:off x="0" y="0"/>
            <a:ext cx="341861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IRPF</a:t>
            </a:r>
            <a:endParaRPr lang="es-ES" sz="3600" dirty="0"/>
          </a:p>
        </p:txBody>
      </p:sp>
      <p:pic>
        <p:nvPicPr>
          <p:cNvPr id="6" name="Imagen 5"/>
          <p:cNvPicPr>
            <a:picLocks noChangeAspect="1"/>
          </p:cNvPicPr>
          <p:nvPr/>
        </p:nvPicPr>
        <p:blipFill>
          <a:blip r:embed="rId2"/>
          <a:stretch>
            <a:fillRect/>
          </a:stretch>
        </p:blipFill>
        <p:spPr>
          <a:xfrm>
            <a:off x="3522519" y="2209800"/>
            <a:ext cx="6086475" cy="3733800"/>
          </a:xfrm>
          <a:prstGeom prst="rect">
            <a:avLst/>
          </a:prstGeom>
        </p:spPr>
      </p:pic>
    </p:spTree>
    <p:extLst>
      <p:ext uri="{BB962C8B-B14F-4D97-AF65-F5344CB8AC3E}">
        <p14:creationId xmlns:p14="http://schemas.microsoft.com/office/powerpoint/2010/main" val="3070678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3897" y="987040"/>
            <a:ext cx="10810012" cy="520707"/>
          </a:xfrm>
        </p:spPr>
        <p:txBody>
          <a:bodyPr>
            <a:normAutofit fontScale="90000"/>
          </a:bodyPr>
          <a:lstStyle/>
          <a:p>
            <a:r>
              <a:rPr lang="es-ES" sz="2800" dirty="0" smtClean="0"/>
              <a:t>Forma de aplicación </a:t>
            </a:r>
            <a:r>
              <a:rPr lang="es-ES" sz="2800" dirty="0"/>
              <a:t>de la reducción por obtención de rendimientos del trabajo (</a:t>
            </a:r>
            <a:r>
              <a:rPr lang="es-ES" sz="2800" dirty="0" smtClean="0"/>
              <a:t>I)</a:t>
            </a:r>
            <a:endParaRPr lang="es-ES" sz="2800" dirty="0"/>
          </a:p>
        </p:txBody>
      </p:sp>
      <p:sp>
        <p:nvSpPr>
          <p:cNvPr id="3" name="Marcador de número de diapositiva 2"/>
          <p:cNvSpPr>
            <a:spLocks noGrp="1"/>
          </p:cNvSpPr>
          <p:nvPr>
            <p:ph type="sldNum" sz="quarter" idx="12"/>
          </p:nvPr>
        </p:nvSpPr>
        <p:spPr/>
        <p:txBody>
          <a:bodyPr/>
          <a:lstStyle/>
          <a:p>
            <a:fld id="{D57F1E4F-1CFF-5643-939E-02111984F565}" type="slidenum">
              <a:rPr lang="en-US" smtClean="0"/>
              <a:t>30</a:t>
            </a:fld>
            <a:endParaRPr lang="en-US" dirty="0"/>
          </a:p>
        </p:txBody>
      </p:sp>
      <p:grpSp>
        <p:nvGrpSpPr>
          <p:cNvPr id="30" name="Grupo 29"/>
          <p:cNvGrpSpPr/>
          <p:nvPr/>
        </p:nvGrpSpPr>
        <p:grpSpPr>
          <a:xfrm>
            <a:off x="723897" y="2148360"/>
            <a:ext cx="2953316" cy="2199992"/>
            <a:chOff x="731444" y="1593410"/>
            <a:chExt cx="2953316" cy="2199992"/>
          </a:xfrm>
        </p:grpSpPr>
        <p:sp>
          <p:nvSpPr>
            <p:cNvPr id="29" name="Rectángulo 28"/>
            <p:cNvSpPr/>
            <p:nvPr/>
          </p:nvSpPr>
          <p:spPr>
            <a:xfrm>
              <a:off x="731444" y="1593410"/>
              <a:ext cx="2953316" cy="2199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830088" y="1669721"/>
              <a:ext cx="2756026" cy="49886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Rendimiento neto del trabajo</a:t>
              </a:r>
              <a:endParaRPr lang="es-ES" sz="1400" dirty="0"/>
            </a:p>
          </p:txBody>
        </p:sp>
        <p:sp>
          <p:nvSpPr>
            <p:cNvPr id="12" name="Rectángulo redondeado 11"/>
            <p:cNvSpPr/>
            <p:nvPr/>
          </p:nvSpPr>
          <p:spPr>
            <a:xfrm>
              <a:off x="830089" y="2476669"/>
              <a:ext cx="2756026" cy="49886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 Reducción por obtención de rendimientos del trabajo</a:t>
              </a:r>
              <a:endParaRPr lang="es-ES" sz="1400" dirty="0">
                <a:solidFill>
                  <a:schemeClr val="tx1"/>
                </a:solidFill>
              </a:endParaRPr>
            </a:p>
          </p:txBody>
        </p:sp>
        <p:sp>
          <p:nvSpPr>
            <p:cNvPr id="13" name="Rectángulo redondeado 12"/>
            <p:cNvSpPr/>
            <p:nvPr/>
          </p:nvSpPr>
          <p:spPr>
            <a:xfrm>
              <a:off x="830088" y="3204001"/>
              <a:ext cx="2756026" cy="49886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Rendimiento neto reducido del trabajo</a:t>
              </a:r>
              <a:endParaRPr lang="es-ES" sz="1400" b="1" dirty="0"/>
            </a:p>
          </p:txBody>
        </p:sp>
        <p:cxnSp>
          <p:nvCxnSpPr>
            <p:cNvPr id="15" name="Conector recto de flecha 14"/>
            <p:cNvCxnSpPr>
              <a:stCxn id="11" idx="2"/>
              <a:endCxn id="12" idx="0"/>
            </p:cNvCxnSpPr>
            <p:nvPr/>
          </p:nvCxnSpPr>
          <p:spPr>
            <a:xfrm>
              <a:off x="2208101" y="2168587"/>
              <a:ext cx="1" cy="3080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stCxn id="12" idx="2"/>
              <a:endCxn id="13" idx="0"/>
            </p:cNvCxnSpPr>
            <p:nvPr/>
          </p:nvCxnSpPr>
          <p:spPr>
            <a:xfrm flipH="1">
              <a:off x="2208102" y="2975535"/>
              <a:ext cx="1" cy="2284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8" name="Conector recto de flecha 57"/>
          <p:cNvCxnSpPr>
            <a:stCxn id="39" idx="2"/>
            <a:endCxn id="36" idx="0"/>
          </p:cNvCxnSpPr>
          <p:nvPr/>
        </p:nvCxnSpPr>
        <p:spPr>
          <a:xfrm>
            <a:off x="8367473" y="5615746"/>
            <a:ext cx="0" cy="22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p:cNvCxnSpPr>
            <a:stCxn id="52" idx="2"/>
            <a:endCxn id="55" idx="0"/>
          </p:cNvCxnSpPr>
          <p:nvPr/>
        </p:nvCxnSpPr>
        <p:spPr>
          <a:xfrm>
            <a:off x="10704398" y="5635973"/>
            <a:ext cx="0" cy="22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Rectángulo 60"/>
          <p:cNvSpPr/>
          <p:nvPr/>
        </p:nvSpPr>
        <p:spPr>
          <a:xfrm>
            <a:off x="702771" y="1765585"/>
            <a:ext cx="2953316" cy="369332"/>
          </a:xfrm>
          <a:prstGeom prst="rect">
            <a:avLst/>
          </a:prstGeom>
        </p:spPr>
        <p:txBody>
          <a:bodyPr wrap="square">
            <a:spAutoFit/>
          </a:bodyPr>
          <a:lstStyle/>
          <a:p>
            <a:pPr algn="ctr"/>
            <a:r>
              <a:rPr lang="es-ES" dirty="0"/>
              <a:t>Reduce el </a:t>
            </a:r>
            <a:r>
              <a:rPr lang="es-ES" dirty="0" smtClean="0"/>
              <a:t>RN trabajo</a:t>
            </a:r>
            <a:endParaRPr lang="es-ES" dirty="0"/>
          </a:p>
        </p:txBody>
      </p:sp>
      <p:grpSp>
        <p:nvGrpSpPr>
          <p:cNvPr id="65" name="Grupo 64"/>
          <p:cNvGrpSpPr/>
          <p:nvPr/>
        </p:nvGrpSpPr>
        <p:grpSpPr>
          <a:xfrm>
            <a:off x="3905623" y="2289973"/>
            <a:ext cx="2978591" cy="3313944"/>
            <a:chOff x="3873749" y="1778911"/>
            <a:chExt cx="2978591" cy="3313944"/>
          </a:xfrm>
        </p:grpSpPr>
        <p:grpSp>
          <p:nvGrpSpPr>
            <p:cNvPr id="44" name="Grupo 43"/>
            <p:cNvGrpSpPr/>
            <p:nvPr/>
          </p:nvGrpSpPr>
          <p:grpSpPr>
            <a:xfrm>
              <a:off x="3873749" y="2159532"/>
              <a:ext cx="2978591" cy="2933323"/>
              <a:chOff x="3791516" y="1593410"/>
              <a:chExt cx="2978591" cy="2933323"/>
            </a:xfrm>
          </p:grpSpPr>
          <p:grpSp>
            <p:nvGrpSpPr>
              <p:cNvPr id="32" name="Grupo 31"/>
              <p:cNvGrpSpPr/>
              <p:nvPr/>
            </p:nvGrpSpPr>
            <p:grpSpPr>
              <a:xfrm>
                <a:off x="3791516" y="1593410"/>
                <a:ext cx="2978591" cy="2933323"/>
                <a:chOff x="3938257" y="1593410"/>
                <a:chExt cx="2978591" cy="2933323"/>
              </a:xfrm>
            </p:grpSpPr>
            <p:sp>
              <p:nvSpPr>
                <p:cNvPr id="31" name="Rectángulo 30"/>
                <p:cNvSpPr/>
                <p:nvPr/>
              </p:nvSpPr>
              <p:spPr>
                <a:xfrm>
                  <a:off x="3938257" y="1593410"/>
                  <a:ext cx="2978591" cy="29333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2" name="Grupo 21"/>
                <p:cNvGrpSpPr/>
                <p:nvPr/>
              </p:nvGrpSpPr>
              <p:grpSpPr>
                <a:xfrm>
                  <a:off x="4068777" y="1669721"/>
                  <a:ext cx="2756027" cy="2033146"/>
                  <a:chOff x="838198" y="1544757"/>
                  <a:chExt cx="3159660" cy="3726669"/>
                </a:xfrm>
              </p:grpSpPr>
              <p:sp>
                <p:nvSpPr>
                  <p:cNvPr id="23" name="Rectángulo redondeado 22"/>
                  <p:cNvSpPr/>
                  <p:nvPr/>
                </p:nvSpPr>
                <p:spPr>
                  <a:xfrm>
                    <a:off x="838198" y="1544757"/>
                    <a:ext cx="315965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Base imponible general</a:t>
                    </a:r>
                    <a:endParaRPr lang="es-ES" sz="1400" dirty="0"/>
                  </a:p>
                </p:txBody>
              </p:sp>
              <p:sp>
                <p:nvSpPr>
                  <p:cNvPr id="24" name="Rectángulo redondeado 23"/>
                  <p:cNvSpPr/>
                  <p:nvPr/>
                </p:nvSpPr>
                <p:spPr>
                  <a:xfrm>
                    <a:off x="838199" y="3023857"/>
                    <a:ext cx="3159659"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 Reducción por obtención de rendimientos del trabajo</a:t>
                    </a:r>
                    <a:endParaRPr lang="es-ES" sz="1400" dirty="0">
                      <a:solidFill>
                        <a:schemeClr val="tx1"/>
                      </a:solidFill>
                    </a:endParaRPr>
                  </a:p>
                </p:txBody>
              </p:sp>
              <p:sp>
                <p:nvSpPr>
                  <p:cNvPr id="25" name="Rectángulo redondeado 24"/>
                  <p:cNvSpPr/>
                  <p:nvPr/>
                </p:nvSpPr>
                <p:spPr>
                  <a:xfrm>
                    <a:off x="838198" y="4357026"/>
                    <a:ext cx="315965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 </a:t>
                    </a:r>
                    <a:r>
                      <a:rPr lang="es-ES" sz="1400" dirty="0" smtClean="0"/>
                      <a:t>Otras reducciones</a:t>
                    </a:r>
                    <a:endParaRPr lang="es-ES" sz="1400" dirty="0"/>
                  </a:p>
                </p:txBody>
              </p:sp>
              <p:cxnSp>
                <p:nvCxnSpPr>
                  <p:cNvPr id="26" name="Conector recto de flecha 25"/>
                  <p:cNvCxnSpPr>
                    <a:stCxn id="23" idx="2"/>
                    <a:endCxn id="24" idx="0"/>
                  </p:cNvCxnSpPr>
                  <p:nvPr/>
                </p:nvCxnSpPr>
                <p:spPr>
                  <a:xfrm>
                    <a:off x="2418027" y="2459157"/>
                    <a:ext cx="1" cy="564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24" idx="2"/>
                    <a:endCxn id="25" idx="0"/>
                  </p:cNvCxnSpPr>
                  <p:nvPr/>
                </p:nvCxnSpPr>
                <p:spPr>
                  <a:xfrm flipH="1">
                    <a:off x="2418028" y="3938257"/>
                    <a:ext cx="1" cy="418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8" name="Rectángulo redondeado 27"/>
                <p:cNvSpPr/>
                <p:nvPr/>
              </p:nvSpPr>
              <p:spPr>
                <a:xfrm>
                  <a:off x="4068777" y="3931333"/>
                  <a:ext cx="2756026"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Base liquidable general</a:t>
                  </a:r>
                  <a:endParaRPr lang="es-ES" sz="1400" dirty="0"/>
                </a:p>
              </p:txBody>
            </p:sp>
          </p:grpSp>
          <p:cxnSp>
            <p:nvCxnSpPr>
              <p:cNvPr id="43" name="Conector recto de flecha 42"/>
              <p:cNvCxnSpPr>
                <a:stCxn id="25" idx="2"/>
                <a:endCxn id="28" idx="0"/>
              </p:cNvCxnSpPr>
              <p:nvPr/>
            </p:nvCxnSpPr>
            <p:spPr>
              <a:xfrm>
                <a:off x="5300049" y="3702867"/>
                <a:ext cx="0" cy="22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3" name="Rectángulo 62"/>
            <p:cNvSpPr/>
            <p:nvPr/>
          </p:nvSpPr>
          <p:spPr>
            <a:xfrm>
              <a:off x="3899024" y="1778911"/>
              <a:ext cx="2953316" cy="369332"/>
            </a:xfrm>
            <a:prstGeom prst="rect">
              <a:avLst/>
            </a:prstGeom>
          </p:spPr>
          <p:txBody>
            <a:bodyPr wrap="square">
              <a:spAutoFit/>
            </a:bodyPr>
            <a:lstStyle/>
            <a:p>
              <a:pPr algn="ctr"/>
              <a:r>
                <a:rPr lang="es-ES" dirty="0"/>
                <a:t>Reduce </a:t>
              </a:r>
              <a:r>
                <a:rPr lang="es-ES" dirty="0" smtClean="0"/>
                <a:t>la BI general</a:t>
              </a:r>
              <a:endParaRPr lang="es-ES" dirty="0"/>
            </a:p>
          </p:txBody>
        </p:sp>
      </p:grpSp>
      <p:grpSp>
        <p:nvGrpSpPr>
          <p:cNvPr id="66" name="Grupo 65"/>
          <p:cNvGrpSpPr/>
          <p:nvPr/>
        </p:nvGrpSpPr>
        <p:grpSpPr>
          <a:xfrm>
            <a:off x="7112624" y="3120490"/>
            <a:ext cx="4781362" cy="3319122"/>
            <a:chOff x="6982859" y="1791839"/>
            <a:chExt cx="4781362" cy="3319122"/>
          </a:xfrm>
        </p:grpSpPr>
        <p:grpSp>
          <p:nvGrpSpPr>
            <p:cNvPr id="56" name="Grupo 55"/>
            <p:cNvGrpSpPr/>
            <p:nvPr/>
          </p:nvGrpSpPr>
          <p:grpSpPr>
            <a:xfrm>
              <a:off x="6982860" y="2177638"/>
              <a:ext cx="4781361" cy="2933323"/>
              <a:chOff x="6962491" y="1593409"/>
              <a:chExt cx="4781361" cy="2933323"/>
            </a:xfrm>
          </p:grpSpPr>
          <p:sp>
            <p:nvSpPr>
              <p:cNvPr id="34" name="Rectángulo 33"/>
              <p:cNvSpPr/>
              <p:nvPr/>
            </p:nvSpPr>
            <p:spPr>
              <a:xfrm>
                <a:off x="6962491" y="1593409"/>
                <a:ext cx="4781361" cy="29333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5" name="Grupo 34"/>
              <p:cNvGrpSpPr/>
              <p:nvPr/>
            </p:nvGrpSpPr>
            <p:grpSpPr>
              <a:xfrm>
                <a:off x="7245412" y="1669720"/>
                <a:ext cx="1943855" cy="2033146"/>
                <a:chOff x="838198" y="1544757"/>
                <a:chExt cx="2228542" cy="3726669"/>
              </a:xfrm>
            </p:grpSpPr>
            <p:sp>
              <p:nvSpPr>
                <p:cNvPr id="37" name="Rectángulo redondeado 36"/>
                <p:cNvSpPr/>
                <p:nvPr/>
              </p:nvSpPr>
              <p:spPr>
                <a:xfrm>
                  <a:off x="838198" y="1544757"/>
                  <a:ext cx="222854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Base imponible general</a:t>
                  </a:r>
                  <a:endParaRPr lang="es-ES" sz="1400" dirty="0"/>
                </a:p>
              </p:txBody>
            </p:sp>
            <p:sp>
              <p:nvSpPr>
                <p:cNvPr id="38" name="Rectángulo redondeado 37"/>
                <p:cNvSpPr/>
                <p:nvPr/>
              </p:nvSpPr>
              <p:spPr>
                <a:xfrm>
                  <a:off x="838199" y="3023858"/>
                  <a:ext cx="2228540"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 Reducción por obtención de rendimientos del trabajo</a:t>
                  </a:r>
                  <a:endParaRPr lang="es-ES" sz="1000" dirty="0">
                    <a:solidFill>
                      <a:schemeClr val="tx1"/>
                    </a:solidFill>
                  </a:endParaRPr>
                </a:p>
              </p:txBody>
            </p:sp>
            <p:sp>
              <p:nvSpPr>
                <p:cNvPr id="39" name="Rectángulo redondeado 38"/>
                <p:cNvSpPr/>
                <p:nvPr/>
              </p:nvSpPr>
              <p:spPr>
                <a:xfrm>
                  <a:off x="838198" y="4357026"/>
                  <a:ext cx="222854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 </a:t>
                  </a:r>
                  <a:r>
                    <a:rPr lang="es-ES" sz="1400" dirty="0" smtClean="0"/>
                    <a:t>Otras reducciones</a:t>
                  </a:r>
                  <a:endParaRPr lang="es-ES" sz="1400" dirty="0"/>
                </a:p>
              </p:txBody>
            </p:sp>
            <p:cxnSp>
              <p:nvCxnSpPr>
                <p:cNvPr id="40" name="Conector recto de flecha 39"/>
                <p:cNvCxnSpPr>
                  <a:stCxn id="37" idx="2"/>
                  <a:endCxn id="38" idx="0"/>
                </p:cNvCxnSpPr>
                <p:nvPr/>
              </p:nvCxnSpPr>
              <p:spPr>
                <a:xfrm>
                  <a:off x="1952469" y="2459157"/>
                  <a:ext cx="0" cy="564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a:stCxn id="38" idx="2"/>
                  <a:endCxn id="39" idx="0"/>
                </p:cNvCxnSpPr>
                <p:nvPr/>
              </p:nvCxnSpPr>
              <p:spPr>
                <a:xfrm flipH="1">
                  <a:off x="1952468" y="3938258"/>
                  <a:ext cx="1" cy="418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6" name="Rectángulo redondeado 35"/>
              <p:cNvSpPr/>
              <p:nvPr/>
            </p:nvSpPr>
            <p:spPr>
              <a:xfrm>
                <a:off x="7245412" y="3931332"/>
                <a:ext cx="1943854"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Base liquidable general</a:t>
                </a:r>
                <a:endParaRPr lang="es-ES" sz="1400" dirty="0"/>
              </a:p>
            </p:txBody>
          </p:sp>
          <p:grpSp>
            <p:nvGrpSpPr>
              <p:cNvPr id="49" name="Grupo 48"/>
              <p:cNvGrpSpPr/>
              <p:nvPr/>
            </p:nvGrpSpPr>
            <p:grpSpPr>
              <a:xfrm>
                <a:off x="9582337" y="1689947"/>
                <a:ext cx="1943855" cy="2033146"/>
                <a:chOff x="838198" y="1544757"/>
                <a:chExt cx="2228542" cy="3726669"/>
              </a:xfrm>
            </p:grpSpPr>
            <p:sp>
              <p:nvSpPr>
                <p:cNvPr id="50" name="Rectángulo redondeado 49"/>
                <p:cNvSpPr/>
                <p:nvPr/>
              </p:nvSpPr>
              <p:spPr>
                <a:xfrm>
                  <a:off x="838198" y="1544757"/>
                  <a:ext cx="222854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Base imponible del ahorro</a:t>
                  </a:r>
                  <a:endParaRPr lang="es-ES" sz="1400" dirty="0"/>
                </a:p>
              </p:txBody>
            </p:sp>
            <p:sp>
              <p:nvSpPr>
                <p:cNvPr id="51" name="Rectángulo redondeado 50"/>
                <p:cNvSpPr/>
                <p:nvPr/>
              </p:nvSpPr>
              <p:spPr>
                <a:xfrm>
                  <a:off x="838199" y="3023858"/>
                  <a:ext cx="2228540"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 Remanente de la reducción por obtención de rendimientos del trabajo</a:t>
                  </a:r>
                  <a:endParaRPr lang="es-ES" sz="1000" dirty="0">
                    <a:solidFill>
                      <a:schemeClr val="tx1"/>
                    </a:solidFill>
                  </a:endParaRPr>
                </a:p>
              </p:txBody>
            </p:sp>
            <p:sp>
              <p:nvSpPr>
                <p:cNvPr id="52" name="Rectángulo redondeado 51"/>
                <p:cNvSpPr/>
                <p:nvPr/>
              </p:nvSpPr>
              <p:spPr>
                <a:xfrm>
                  <a:off x="838198" y="4357026"/>
                  <a:ext cx="222854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 </a:t>
                  </a:r>
                  <a:r>
                    <a:rPr lang="es-ES" sz="1400" dirty="0" smtClean="0"/>
                    <a:t>Otras reducciones</a:t>
                  </a:r>
                  <a:endParaRPr lang="es-ES" sz="1400" dirty="0"/>
                </a:p>
              </p:txBody>
            </p:sp>
            <p:cxnSp>
              <p:nvCxnSpPr>
                <p:cNvPr id="53" name="Conector recto de flecha 52"/>
                <p:cNvCxnSpPr>
                  <a:stCxn id="50" idx="2"/>
                  <a:endCxn id="51" idx="0"/>
                </p:cNvCxnSpPr>
                <p:nvPr/>
              </p:nvCxnSpPr>
              <p:spPr>
                <a:xfrm>
                  <a:off x="1952469" y="2459157"/>
                  <a:ext cx="0" cy="564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a:stCxn id="51" idx="2"/>
                  <a:endCxn id="52" idx="0"/>
                </p:cNvCxnSpPr>
                <p:nvPr/>
              </p:nvCxnSpPr>
              <p:spPr>
                <a:xfrm flipH="1">
                  <a:off x="1952468" y="3938258"/>
                  <a:ext cx="1" cy="418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5" name="Rectángulo redondeado 54"/>
              <p:cNvSpPr/>
              <p:nvPr/>
            </p:nvSpPr>
            <p:spPr>
              <a:xfrm>
                <a:off x="9582337" y="3951559"/>
                <a:ext cx="1943854"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Base liquidable del ahorro</a:t>
                </a:r>
                <a:endParaRPr lang="es-ES" sz="1400" dirty="0"/>
              </a:p>
            </p:txBody>
          </p:sp>
        </p:grpSp>
        <p:sp>
          <p:nvSpPr>
            <p:cNvPr id="64" name="Rectángulo 63"/>
            <p:cNvSpPr/>
            <p:nvPr/>
          </p:nvSpPr>
          <p:spPr>
            <a:xfrm>
              <a:off x="6982859" y="1791839"/>
              <a:ext cx="4781361" cy="369332"/>
            </a:xfrm>
            <a:prstGeom prst="rect">
              <a:avLst/>
            </a:prstGeom>
          </p:spPr>
          <p:txBody>
            <a:bodyPr wrap="square">
              <a:spAutoFit/>
            </a:bodyPr>
            <a:lstStyle/>
            <a:p>
              <a:pPr algn="ctr"/>
              <a:r>
                <a:rPr lang="es-ES" dirty="0"/>
                <a:t>Reduce </a:t>
              </a:r>
              <a:r>
                <a:rPr lang="es-ES" dirty="0" smtClean="0"/>
                <a:t>la BI general con resto a BI del ahorro</a:t>
              </a:r>
              <a:endParaRPr lang="es-ES" dirty="0"/>
            </a:p>
          </p:txBody>
        </p:sp>
      </p:grpSp>
      <p:sp>
        <p:nvSpPr>
          <p:cNvPr id="45" name="Rectángulo redondeado 44"/>
          <p:cNvSpPr/>
          <p:nvPr/>
        </p:nvSpPr>
        <p:spPr>
          <a:xfrm>
            <a:off x="0" y="-25036"/>
            <a:ext cx="8430492"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Rendimientos del trabajo</a:t>
            </a:r>
            <a:endParaRPr lang="es-ES" sz="3600" dirty="0"/>
          </a:p>
        </p:txBody>
      </p:sp>
    </p:spTree>
    <p:extLst>
      <p:ext uri="{BB962C8B-B14F-4D97-AF65-F5344CB8AC3E}">
        <p14:creationId xmlns:p14="http://schemas.microsoft.com/office/powerpoint/2010/main" val="3651351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D57F1E4F-1CFF-5643-939E-02111984F565}" type="slidenum">
              <a:rPr lang="en-US" smtClean="0"/>
              <a:t>31</a:t>
            </a:fld>
            <a:endParaRPr lang="en-US" dirty="0"/>
          </a:p>
        </p:txBody>
      </p:sp>
      <p:grpSp>
        <p:nvGrpSpPr>
          <p:cNvPr id="84" name="Grupo 83"/>
          <p:cNvGrpSpPr/>
          <p:nvPr/>
        </p:nvGrpSpPr>
        <p:grpSpPr>
          <a:xfrm>
            <a:off x="5721218" y="2019527"/>
            <a:ext cx="6161831" cy="3475777"/>
            <a:chOff x="4901504" y="2049665"/>
            <a:chExt cx="6161831" cy="3475777"/>
          </a:xfrm>
        </p:grpSpPr>
        <p:sp>
          <p:nvSpPr>
            <p:cNvPr id="31" name="Rectángulo 30"/>
            <p:cNvSpPr/>
            <p:nvPr/>
          </p:nvSpPr>
          <p:spPr>
            <a:xfrm>
              <a:off x="4901504" y="2592119"/>
              <a:ext cx="6161831" cy="29333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68" name="Grupo 67"/>
            <p:cNvGrpSpPr/>
            <p:nvPr/>
          </p:nvGrpSpPr>
          <p:grpSpPr>
            <a:xfrm>
              <a:off x="5207613" y="2668430"/>
              <a:ext cx="2596475" cy="2760478"/>
              <a:chOff x="5207613" y="2668430"/>
              <a:chExt cx="2596475" cy="2760478"/>
            </a:xfrm>
          </p:grpSpPr>
          <p:sp>
            <p:nvSpPr>
              <p:cNvPr id="23" name="Rectángulo redondeado 22"/>
              <p:cNvSpPr/>
              <p:nvPr/>
            </p:nvSpPr>
            <p:spPr>
              <a:xfrm>
                <a:off x="5207613" y="2668430"/>
                <a:ext cx="2596475"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Cuota íntegra estatal</a:t>
                </a:r>
                <a:endParaRPr lang="es-ES" sz="1400" dirty="0"/>
              </a:p>
            </p:txBody>
          </p:sp>
          <p:sp>
            <p:nvSpPr>
              <p:cNvPr id="24" name="Rectángulo redondeado 23"/>
              <p:cNvSpPr/>
              <p:nvPr/>
            </p:nvSpPr>
            <p:spPr>
              <a:xfrm>
                <a:off x="5207615" y="3475378"/>
                <a:ext cx="2596473" cy="4988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 Deducción por obtención de rendimientos del trabajo. Parte estatal</a:t>
                </a:r>
                <a:endParaRPr lang="es-ES" sz="1100" dirty="0">
                  <a:solidFill>
                    <a:schemeClr val="tx1"/>
                  </a:solidFill>
                </a:endParaRPr>
              </a:p>
            </p:txBody>
          </p:sp>
          <p:sp>
            <p:nvSpPr>
              <p:cNvPr id="25" name="Rectángulo redondeado 24"/>
              <p:cNvSpPr/>
              <p:nvPr/>
            </p:nvSpPr>
            <p:spPr>
              <a:xfrm>
                <a:off x="5207613" y="4202710"/>
                <a:ext cx="2596475"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 </a:t>
                </a:r>
                <a:r>
                  <a:rPr lang="es-ES" sz="1400" dirty="0" smtClean="0"/>
                  <a:t>Otras deducciones estatales</a:t>
                </a:r>
                <a:endParaRPr lang="es-ES" sz="1400" dirty="0"/>
              </a:p>
            </p:txBody>
          </p:sp>
          <p:cxnSp>
            <p:nvCxnSpPr>
              <p:cNvPr id="26" name="Conector recto de flecha 25"/>
              <p:cNvCxnSpPr>
                <a:stCxn id="23" idx="2"/>
                <a:endCxn id="24" idx="0"/>
              </p:cNvCxnSpPr>
              <p:nvPr/>
            </p:nvCxnSpPr>
            <p:spPr>
              <a:xfrm>
                <a:off x="6505851" y="3167296"/>
                <a:ext cx="0" cy="308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24" idx="2"/>
                <a:endCxn id="25" idx="0"/>
              </p:cNvCxnSpPr>
              <p:nvPr/>
            </p:nvCxnSpPr>
            <p:spPr>
              <a:xfrm flipH="1">
                <a:off x="6505851" y="3974244"/>
                <a:ext cx="0" cy="22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ángulo redondeado 27"/>
              <p:cNvSpPr/>
              <p:nvPr/>
            </p:nvSpPr>
            <p:spPr>
              <a:xfrm>
                <a:off x="5207613" y="4930042"/>
                <a:ext cx="2596475"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Cuota líquida estatal</a:t>
                </a:r>
                <a:endParaRPr lang="es-ES" sz="1400" dirty="0"/>
              </a:p>
            </p:txBody>
          </p:sp>
          <p:cxnSp>
            <p:nvCxnSpPr>
              <p:cNvPr id="43" name="Conector recto de flecha 42"/>
              <p:cNvCxnSpPr>
                <a:stCxn id="25" idx="2"/>
                <a:endCxn id="28" idx="0"/>
              </p:cNvCxnSpPr>
              <p:nvPr/>
            </p:nvCxnSpPr>
            <p:spPr>
              <a:xfrm>
                <a:off x="6505851" y="4701576"/>
                <a:ext cx="0" cy="22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3" name="Rectángulo 62"/>
            <p:cNvSpPr/>
            <p:nvPr/>
          </p:nvSpPr>
          <p:spPr>
            <a:xfrm>
              <a:off x="4901504" y="2049665"/>
              <a:ext cx="6161831" cy="369332"/>
            </a:xfrm>
            <a:prstGeom prst="rect">
              <a:avLst/>
            </a:prstGeom>
          </p:spPr>
          <p:txBody>
            <a:bodyPr wrap="square">
              <a:spAutoFit/>
            </a:bodyPr>
            <a:lstStyle/>
            <a:p>
              <a:pPr algn="ctr"/>
              <a:r>
                <a:rPr lang="es-ES" dirty="0" smtClean="0"/>
                <a:t>Deducción en cuota</a:t>
              </a:r>
              <a:endParaRPr lang="es-ES" dirty="0"/>
            </a:p>
          </p:txBody>
        </p:sp>
        <p:grpSp>
          <p:nvGrpSpPr>
            <p:cNvPr id="70" name="Grupo 69"/>
            <p:cNvGrpSpPr/>
            <p:nvPr/>
          </p:nvGrpSpPr>
          <p:grpSpPr>
            <a:xfrm>
              <a:off x="8110197" y="2668430"/>
              <a:ext cx="2726801" cy="2760478"/>
              <a:chOff x="5207613" y="2668430"/>
              <a:chExt cx="2726801" cy="2760478"/>
            </a:xfrm>
          </p:grpSpPr>
          <p:sp>
            <p:nvSpPr>
              <p:cNvPr id="71" name="Rectángulo redondeado 70"/>
              <p:cNvSpPr/>
              <p:nvPr/>
            </p:nvSpPr>
            <p:spPr>
              <a:xfrm>
                <a:off x="5207613" y="2668430"/>
                <a:ext cx="2726801"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Cuota íntegra autonómica</a:t>
                </a:r>
                <a:endParaRPr lang="es-ES" sz="1400" dirty="0"/>
              </a:p>
            </p:txBody>
          </p:sp>
          <p:sp>
            <p:nvSpPr>
              <p:cNvPr id="72" name="Rectángulo redondeado 71"/>
              <p:cNvSpPr/>
              <p:nvPr/>
            </p:nvSpPr>
            <p:spPr>
              <a:xfrm>
                <a:off x="5207615" y="3475378"/>
                <a:ext cx="2726799" cy="4988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 Deducción por obtención de rendimientos del trabajo. Parte autonómica</a:t>
                </a:r>
                <a:endParaRPr lang="es-ES" sz="1100" dirty="0">
                  <a:solidFill>
                    <a:schemeClr val="tx1"/>
                  </a:solidFill>
                </a:endParaRPr>
              </a:p>
            </p:txBody>
          </p:sp>
          <p:sp>
            <p:nvSpPr>
              <p:cNvPr id="73" name="Rectángulo redondeado 72"/>
              <p:cNvSpPr/>
              <p:nvPr/>
            </p:nvSpPr>
            <p:spPr>
              <a:xfrm>
                <a:off x="5207613" y="4202710"/>
                <a:ext cx="2726801"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 </a:t>
                </a:r>
                <a:r>
                  <a:rPr lang="es-ES" sz="1400" dirty="0" smtClean="0"/>
                  <a:t>Otras deducciones autonómicas</a:t>
                </a:r>
                <a:endParaRPr lang="es-ES" sz="1400" dirty="0"/>
              </a:p>
            </p:txBody>
          </p:sp>
          <p:cxnSp>
            <p:nvCxnSpPr>
              <p:cNvPr id="74" name="Conector recto de flecha 73"/>
              <p:cNvCxnSpPr>
                <a:stCxn id="71" idx="2"/>
                <a:endCxn id="72" idx="0"/>
              </p:cNvCxnSpPr>
              <p:nvPr/>
            </p:nvCxnSpPr>
            <p:spPr>
              <a:xfrm>
                <a:off x="6571014" y="3167296"/>
                <a:ext cx="1" cy="308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ector recto de flecha 74"/>
              <p:cNvCxnSpPr>
                <a:stCxn id="72" idx="2"/>
                <a:endCxn id="73" idx="0"/>
              </p:cNvCxnSpPr>
              <p:nvPr/>
            </p:nvCxnSpPr>
            <p:spPr>
              <a:xfrm flipH="1">
                <a:off x="6571014" y="3974244"/>
                <a:ext cx="1" cy="22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ectángulo redondeado 75"/>
              <p:cNvSpPr/>
              <p:nvPr/>
            </p:nvSpPr>
            <p:spPr>
              <a:xfrm>
                <a:off x="5207613" y="4930042"/>
                <a:ext cx="2726801" cy="498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Cuota líquida autonómica</a:t>
                </a:r>
                <a:endParaRPr lang="es-ES" sz="1400" dirty="0"/>
              </a:p>
            </p:txBody>
          </p:sp>
          <p:cxnSp>
            <p:nvCxnSpPr>
              <p:cNvPr id="77" name="Conector recto de flecha 76"/>
              <p:cNvCxnSpPr>
                <a:stCxn id="73" idx="2"/>
                <a:endCxn id="76" idx="0"/>
              </p:cNvCxnSpPr>
              <p:nvPr/>
            </p:nvCxnSpPr>
            <p:spPr>
              <a:xfrm>
                <a:off x="6571014" y="4701576"/>
                <a:ext cx="0" cy="228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104" name="Grupo 103"/>
          <p:cNvGrpSpPr/>
          <p:nvPr/>
        </p:nvGrpSpPr>
        <p:grpSpPr>
          <a:xfrm>
            <a:off x="534155" y="2007662"/>
            <a:ext cx="4960724" cy="3002246"/>
            <a:chOff x="534155" y="2007662"/>
            <a:chExt cx="4960724" cy="3002246"/>
          </a:xfrm>
        </p:grpSpPr>
        <p:sp>
          <p:nvSpPr>
            <p:cNvPr id="29" name="Rectángulo 28"/>
            <p:cNvSpPr/>
            <p:nvPr/>
          </p:nvSpPr>
          <p:spPr>
            <a:xfrm>
              <a:off x="534155" y="2559108"/>
              <a:ext cx="4960724" cy="245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3184468" y="2638292"/>
              <a:ext cx="2225949" cy="55573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Reducción por obtención de rendimientos del trabajo</a:t>
              </a:r>
              <a:endParaRPr lang="es-ES" sz="1200" dirty="0">
                <a:solidFill>
                  <a:schemeClr val="tx1"/>
                </a:solidFill>
              </a:endParaRPr>
            </a:p>
          </p:txBody>
        </p:sp>
        <p:sp>
          <p:nvSpPr>
            <p:cNvPr id="61" name="Rectángulo 60"/>
            <p:cNvSpPr/>
            <p:nvPr/>
          </p:nvSpPr>
          <p:spPr>
            <a:xfrm>
              <a:off x="562833" y="2007662"/>
              <a:ext cx="4932046" cy="369332"/>
            </a:xfrm>
            <a:prstGeom prst="rect">
              <a:avLst/>
            </a:prstGeom>
          </p:spPr>
          <p:txBody>
            <a:bodyPr wrap="square">
              <a:spAutoFit/>
            </a:bodyPr>
            <a:lstStyle/>
            <a:p>
              <a:pPr algn="ctr"/>
              <a:r>
                <a:rPr lang="es-ES" dirty="0" smtClean="0"/>
                <a:t>Reducción tipo cero</a:t>
              </a:r>
              <a:endParaRPr lang="es-ES" dirty="0"/>
            </a:p>
          </p:txBody>
        </p:sp>
        <p:sp>
          <p:nvSpPr>
            <p:cNvPr id="88" name="Rectángulo redondeado 87"/>
            <p:cNvSpPr/>
            <p:nvPr/>
          </p:nvSpPr>
          <p:spPr>
            <a:xfrm>
              <a:off x="788568" y="2638292"/>
              <a:ext cx="2225949" cy="555739"/>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bg1"/>
                  </a:solidFill>
                </a:rPr>
                <a:t>Base liquidable general</a:t>
              </a:r>
              <a:endParaRPr lang="es-ES" sz="1200" dirty="0">
                <a:solidFill>
                  <a:schemeClr val="bg1"/>
                </a:solidFill>
              </a:endParaRPr>
            </a:p>
          </p:txBody>
        </p:sp>
        <p:grpSp>
          <p:nvGrpSpPr>
            <p:cNvPr id="94" name="Grupo 93"/>
            <p:cNvGrpSpPr/>
            <p:nvPr/>
          </p:nvGrpSpPr>
          <p:grpSpPr>
            <a:xfrm>
              <a:off x="599003" y="3194031"/>
              <a:ext cx="2265821" cy="831309"/>
              <a:chOff x="599003" y="3194031"/>
              <a:chExt cx="2265821" cy="831309"/>
            </a:xfrm>
          </p:grpSpPr>
          <p:sp>
            <p:nvSpPr>
              <p:cNvPr id="6" name="CuadroTexto 5"/>
              <p:cNvSpPr txBox="1"/>
              <p:nvPr/>
            </p:nvSpPr>
            <p:spPr>
              <a:xfrm>
                <a:off x="599003" y="3244089"/>
                <a:ext cx="762673" cy="400110"/>
              </a:xfrm>
              <a:prstGeom prst="rect">
                <a:avLst/>
              </a:prstGeom>
              <a:noFill/>
            </p:spPr>
            <p:txBody>
              <a:bodyPr wrap="square" rtlCol="0">
                <a:spAutoFit/>
              </a:bodyPr>
              <a:lstStyle/>
              <a:p>
                <a:r>
                  <a:rPr lang="es-ES" sz="1000" dirty="0" smtClean="0"/>
                  <a:t>Gravamen estatal</a:t>
                </a:r>
                <a:endParaRPr lang="es-ES" sz="1000" dirty="0"/>
              </a:p>
            </p:txBody>
          </p:sp>
          <p:sp>
            <p:nvSpPr>
              <p:cNvPr id="89" name="Rectángulo redondeado 88"/>
              <p:cNvSpPr/>
              <p:nvPr/>
            </p:nvSpPr>
            <p:spPr>
              <a:xfrm>
                <a:off x="825342" y="3622560"/>
                <a:ext cx="961971" cy="4027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t>Cuota 1</a:t>
                </a:r>
              </a:p>
            </p:txBody>
          </p:sp>
          <p:cxnSp>
            <p:nvCxnSpPr>
              <p:cNvPr id="90" name="Conector recto de flecha 89"/>
              <p:cNvCxnSpPr/>
              <p:nvPr/>
            </p:nvCxnSpPr>
            <p:spPr>
              <a:xfrm flipH="1">
                <a:off x="1289389" y="3194031"/>
                <a:ext cx="3709" cy="428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CuadroTexto 90"/>
              <p:cNvSpPr txBox="1"/>
              <p:nvPr/>
            </p:nvSpPr>
            <p:spPr>
              <a:xfrm>
                <a:off x="1609033" y="3244089"/>
                <a:ext cx="861909" cy="400110"/>
              </a:xfrm>
              <a:prstGeom prst="rect">
                <a:avLst/>
              </a:prstGeom>
              <a:noFill/>
            </p:spPr>
            <p:txBody>
              <a:bodyPr wrap="square" rtlCol="0">
                <a:spAutoFit/>
              </a:bodyPr>
              <a:lstStyle/>
              <a:p>
                <a:r>
                  <a:rPr lang="es-ES" sz="1000" dirty="0" smtClean="0"/>
                  <a:t>Gravamen autonómico</a:t>
                </a:r>
                <a:endParaRPr lang="es-ES" sz="1000" dirty="0"/>
              </a:p>
            </p:txBody>
          </p:sp>
          <p:sp>
            <p:nvSpPr>
              <p:cNvPr id="92" name="Rectángulo redondeado 91"/>
              <p:cNvSpPr/>
              <p:nvPr/>
            </p:nvSpPr>
            <p:spPr>
              <a:xfrm>
                <a:off x="1902853" y="3622560"/>
                <a:ext cx="961971" cy="4027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t>Cuota 2</a:t>
                </a:r>
              </a:p>
            </p:txBody>
          </p:sp>
          <p:cxnSp>
            <p:nvCxnSpPr>
              <p:cNvPr id="93" name="Conector recto de flecha 92"/>
              <p:cNvCxnSpPr/>
              <p:nvPr/>
            </p:nvCxnSpPr>
            <p:spPr>
              <a:xfrm flipH="1">
                <a:off x="2366900" y="3194031"/>
                <a:ext cx="3709" cy="428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upo 94"/>
            <p:cNvGrpSpPr/>
            <p:nvPr/>
          </p:nvGrpSpPr>
          <p:grpSpPr>
            <a:xfrm>
              <a:off x="2998571" y="3194031"/>
              <a:ext cx="2265821" cy="831309"/>
              <a:chOff x="599003" y="3194031"/>
              <a:chExt cx="2265821" cy="831309"/>
            </a:xfrm>
          </p:grpSpPr>
          <p:sp>
            <p:nvSpPr>
              <p:cNvPr id="96" name="CuadroTexto 95"/>
              <p:cNvSpPr txBox="1"/>
              <p:nvPr/>
            </p:nvSpPr>
            <p:spPr>
              <a:xfrm>
                <a:off x="599003" y="3244089"/>
                <a:ext cx="762673" cy="400110"/>
              </a:xfrm>
              <a:prstGeom prst="rect">
                <a:avLst/>
              </a:prstGeom>
              <a:noFill/>
            </p:spPr>
            <p:txBody>
              <a:bodyPr wrap="square" rtlCol="0">
                <a:spAutoFit/>
              </a:bodyPr>
              <a:lstStyle/>
              <a:p>
                <a:r>
                  <a:rPr lang="es-ES" sz="1000" dirty="0" smtClean="0"/>
                  <a:t>Gravamen estatal</a:t>
                </a:r>
                <a:endParaRPr lang="es-ES" sz="1000" dirty="0"/>
              </a:p>
            </p:txBody>
          </p:sp>
          <p:sp>
            <p:nvSpPr>
              <p:cNvPr id="97" name="Rectángulo redondeado 96"/>
              <p:cNvSpPr/>
              <p:nvPr/>
            </p:nvSpPr>
            <p:spPr>
              <a:xfrm>
                <a:off x="825342" y="3622560"/>
                <a:ext cx="961971" cy="4027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t>Cuota 3</a:t>
                </a:r>
              </a:p>
            </p:txBody>
          </p:sp>
          <p:cxnSp>
            <p:nvCxnSpPr>
              <p:cNvPr id="98" name="Conector recto de flecha 97"/>
              <p:cNvCxnSpPr/>
              <p:nvPr/>
            </p:nvCxnSpPr>
            <p:spPr>
              <a:xfrm flipH="1">
                <a:off x="1289389" y="3194031"/>
                <a:ext cx="3709" cy="428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CuadroTexto 98"/>
              <p:cNvSpPr txBox="1"/>
              <p:nvPr/>
            </p:nvSpPr>
            <p:spPr>
              <a:xfrm>
                <a:off x="1609033" y="3244089"/>
                <a:ext cx="861909" cy="400110"/>
              </a:xfrm>
              <a:prstGeom prst="rect">
                <a:avLst/>
              </a:prstGeom>
              <a:noFill/>
            </p:spPr>
            <p:txBody>
              <a:bodyPr wrap="square" rtlCol="0">
                <a:spAutoFit/>
              </a:bodyPr>
              <a:lstStyle/>
              <a:p>
                <a:r>
                  <a:rPr lang="es-ES" sz="1000" dirty="0" smtClean="0"/>
                  <a:t>Gravamen autonómico</a:t>
                </a:r>
                <a:endParaRPr lang="es-ES" sz="1000" dirty="0"/>
              </a:p>
            </p:txBody>
          </p:sp>
          <p:sp>
            <p:nvSpPr>
              <p:cNvPr id="100" name="Rectángulo redondeado 99"/>
              <p:cNvSpPr/>
              <p:nvPr/>
            </p:nvSpPr>
            <p:spPr>
              <a:xfrm>
                <a:off x="1902853" y="3622560"/>
                <a:ext cx="961971" cy="40278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t>Cuota 4</a:t>
                </a:r>
              </a:p>
            </p:txBody>
          </p:sp>
          <p:cxnSp>
            <p:nvCxnSpPr>
              <p:cNvPr id="101" name="Conector recto de flecha 100"/>
              <p:cNvCxnSpPr/>
              <p:nvPr/>
            </p:nvCxnSpPr>
            <p:spPr>
              <a:xfrm flipH="1">
                <a:off x="2366900" y="3194031"/>
                <a:ext cx="3709" cy="428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2" name="Rectángulo redondeado 101"/>
            <p:cNvSpPr/>
            <p:nvPr/>
          </p:nvSpPr>
          <p:spPr>
            <a:xfrm>
              <a:off x="776605" y="4107390"/>
              <a:ext cx="4475824" cy="357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Cuota general estatal = Cuota 1 – Cuota 3</a:t>
              </a:r>
              <a:endParaRPr lang="es-ES" sz="1600" dirty="0"/>
            </a:p>
          </p:txBody>
        </p:sp>
        <p:sp>
          <p:nvSpPr>
            <p:cNvPr id="103" name="Rectángulo redondeado 102"/>
            <p:cNvSpPr/>
            <p:nvPr/>
          </p:nvSpPr>
          <p:spPr>
            <a:xfrm>
              <a:off x="788568" y="4547936"/>
              <a:ext cx="4475824" cy="357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Cuota general autonómica = Cuota 2 – Cuota 4</a:t>
              </a:r>
              <a:endParaRPr lang="es-ES" sz="1600" dirty="0"/>
            </a:p>
          </p:txBody>
        </p:sp>
      </p:grpSp>
      <p:sp>
        <p:nvSpPr>
          <p:cNvPr id="44" name="Rectángulo redondeado 43"/>
          <p:cNvSpPr/>
          <p:nvPr/>
        </p:nvSpPr>
        <p:spPr>
          <a:xfrm>
            <a:off x="0" y="-25036"/>
            <a:ext cx="8430492"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Rendimientos del trabajo</a:t>
            </a:r>
            <a:endParaRPr lang="es-ES" sz="3600" dirty="0"/>
          </a:p>
        </p:txBody>
      </p:sp>
      <p:sp>
        <p:nvSpPr>
          <p:cNvPr id="46" name="Título 1"/>
          <p:cNvSpPr>
            <a:spLocks noGrp="1"/>
          </p:cNvSpPr>
          <p:nvPr>
            <p:ph type="title"/>
          </p:nvPr>
        </p:nvSpPr>
        <p:spPr>
          <a:xfrm>
            <a:off x="723897" y="987040"/>
            <a:ext cx="10810012" cy="520707"/>
          </a:xfrm>
        </p:spPr>
        <p:txBody>
          <a:bodyPr>
            <a:normAutofit fontScale="90000"/>
          </a:bodyPr>
          <a:lstStyle/>
          <a:p>
            <a:r>
              <a:rPr lang="es-ES" sz="2800" dirty="0" smtClean="0"/>
              <a:t>Forma de aplicación </a:t>
            </a:r>
            <a:r>
              <a:rPr lang="es-ES" sz="2800" dirty="0"/>
              <a:t>de la reducción por obtención de rendimientos del trabajo (</a:t>
            </a:r>
            <a:r>
              <a:rPr lang="es-ES" sz="2800" dirty="0" smtClean="0"/>
              <a:t>II)</a:t>
            </a:r>
            <a:endParaRPr lang="es-ES" sz="2800" dirty="0"/>
          </a:p>
        </p:txBody>
      </p:sp>
    </p:spTree>
    <p:extLst>
      <p:ext uri="{BB962C8B-B14F-4D97-AF65-F5344CB8AC3E}">
        <p14:creationId xmlns:p14="http://schemas.microsoft.com/office/powerpoint/2010/main" val="2453118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236518"/>
            <a:ext cx="10515600" cy="2826327"/>
          </a:xfrm>
        </p:spPr>
        <p:txBody>
          <a:bodyPr>
            <a:normAutofit/>
          </a:bodyPr>
          <a:lstStyle/>
          <a:p>
            <a:pPr marL="0" indent="0">
              <a:buNone/>
            </a:pPr>
            <a:r>
              <a:rPr lang="es-ES" dirty="0" smtClean="0"/>
              <a:t>Dentro de los mínimos tenemos los siguientes apartados:</a:t>
            </a:r>
          </a:p>
          <a:p>
            <a:pPr lvl="1">
              <a:buFont typeface="Wingdings" panose="05000000000000000000" pitchFamily="2" charset="2"/>
              <a:buChar char="Ø"/>
            </a:pPr>
            <a:r>
              <a:rPr lang="es-ES" dirty="0" smtClean="0"/>
              <a:t>Mínimo del contribuyente</a:t>
            </a:r>
          </a:p>
          <a:p>
            <a:pPr lvl="1">
              <a:buFont typeface="Wingdings" panose="05000000000000000000" pitchFamily="2" charset="2"/>
              <a:buChar char="Ø"/>
            </a:pPr>
            <a:r>
              <a:rPr lang="es-ES" dirty="0" smtClean="0"/>
              <a:t>Mínimo por descendientes</a:t>
            </a:r>
          </a:p>
          <a:p>
            <a:pPr lvl="1">
              <a:buFont typeface="Wingdings" panose="05000000000000000000" pitchFamily="2" charset="2"/>
              <a:buChar char="Ø"/>
            </a:pPr>
            <a:r>
              <a:rPr lang="es-ES" dirty="0" smtClean="0"/>
              <a:t>Mínimo por ascendientes</a:t>
            </a:r>
          </a:p>
          <a:p>
            <a:pPr lvl="1">
              <a:buFont typeface="Wingdings" panose="05000000000000000000" pitchFamily="2" charset="2"/>
              <a:buChar char="Ø"/>
            </a:pPr>
            <a:r>
              <a:rPr lang="es-ES" dirty="0" smtClean="0"/>
              <a:t>Mínimo por discapacidad</a:t>
            </a:r>
          </a:p>
          <a:p>
            <a:pPr lvl="1">
              <a:buFont typeface="Wingdings" panose="05000000000000000000" pitchFamily="2" charset="2"/>
              <a:buChar char="Ø"/>
            </a:pPr>
            <a:r>
              <a:rPr lang="es-ES" dirty="0" smtClean="0"/>
              <a:t>Parámetros adicionales de los mínimos cuando se aplica deducción en cuota</a:t>
            </a:r>
            <a:endParaRPr lang="es-ES"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32</a:t>
            </a:fld>
            <a:endParaRPr lang="en-US" dirty="0"/>
          </a:p>
        </p:txBody>
      </p:sp>
      <p:sp>
        <p:nvSpPr>
          <p:cNvPr id="5" name="Rectángulo redondeado 4"/>
          <p:cNvSpPr/>
          <p:nvPr/>
        </p:nvSpPr>
        <p:spPr>
          <a:xfrm>
            <a:off x="-1" y="-25036"/>
            <a:ext cx="8853055"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Mínimo personal y familiar</a:t>
            </a:r>
            <a:endParaRPr lang="es-ES" sz="3600" dirty="0"/>
          </a:p>
        </p:txBody>
      </p:sp>
      <p:pic>
        <p:nvPicPr>
          <p:cNvPr id="7" name="Imagen 6"/>
          <p:cNvPicPr>
            <a:picLocks noChangeAspect="1"/>
          </p:cNvPicPr>
          <p:nvPr/>
        </p:nvPicPr>
        <p:blipFill>
          <a:blip r:embed="rId2"/>
          <a:stretch>
            <a:fillRect/>
          </a:stretch>
        </p:blipFill>
        <p:spPr>
          <a:xfrm>
            <a:off x="424729" y="3799175"/>
            <a:ext cx="10755890" cy="2085975"/>
          </a:xfrm>
          <a:prstGeom prst="rect">
            <a:avLst/>
          </a:prstGeom>
        </p:spPr>
      </p:pic>
    </p:spTree>
    <p:extLst>
      <p:ext uri="{BB962C8B-B14F-4D97-AF65-F5344CB8AC3E}">
        <p14:creationId xmlns:p14="http://schemas.microsoft.com/office/powerpoint/2010/main" val="904132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33</a:t>
            </a:fld>
            <a:endParaRPr lang="en-US" dirty="0"/>
          </a:p>
        </p:txBody>
      </p:sp>
      <p:sp>
        <p:nvSpPr>
          <p:cNvPr id="5" name="Rectángulo redondeado 4"/>
          <p:cNvSpPr/>
          <p:nvPr/>
        </p:nvSpPr>
        <p:spPr>
          <a:xfrm>
            <a:off x="-1" y="-25036"/>
            <a:ext cx="1027661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Mínimos. Mínimo del contribuyente</a:t>
            </a:r>
            <a:endParaRPr lang="es-ES" sz="3600" dirty="0"/>
          </a:p>
        </p:txBody>
      </p:sp>
      <p:pic>
        <p:nvPicPr>
          <p:cNvPr id="7" name="Imagen 6"/>
          <p:cNvPicPr>
            <a:picLocks noChangeAspect="1"/>
          </p:cNvPicPr>
          <p:nvPr/>
        </p:nvPicPr>
        <p:blipFill>
          <a:blip r:embed="rId2"/>
          <a:stretch>
            <a:fillRect/>
          </a:stretch>
        </p:blipFill>
        <p:spPr>
          <a:xfrm>
            <a:off x="375804" y="965739"/>
            <a:ext cx="11544300" cy="5114925"/>
          </a:xfrm>
          <a:prstGeom prst="rect">
            <a:avLst/>
          </a:prstGeom>
        </p:spPr>
      </p:pic>
    </p:spTree>
    <p:extLst>
      <p:ext uri="{BB962C8B-B14F-4D97-AF65-F5344CB8AC3E}">
        <p14:creationId xmlns:p14="http://schemas.microsoft.com/office/powerpoint/2010/main" val="2375635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34</a:t>
            </a:fld>
            <a:endParaRPr lang="en-US" dirty="0"/>
          </a:p>
        </p:txBody>
      </p:sp>
      <p:sp>
        <p:nvSpPr>
          <p:cNvPr id="5" name="Rectángulo redondeado 4"/>
          <p:cNvSpPr/>
          <p:nvPr/>
        </p:nvSpPr>
        <p:spPr>
          <a:xfrm>
            <a:off x="-1" y="-25036"/>
            <a:ext cx="1027661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Mínimos. Mínimo del contribuyente</a:t>
            </a:r>
            <a:endParaRPr lang="es-ES" sz="3600" dirty="0"/>
          </a:p>
        </p:txBody>
      </p:sp>
      <p:pic>
        <p:nvPicPr>
          <p:cNvPr id="3" name="Imagen 2"/>
          <p:cNvPicPr>
            <a:picLocks noChangeAspect="1"/>
          </p:cNvPicPr>
          <p:nvPr/>
        </p:nvPicPr>
        <p:blipFill>
          <a:blip r:embed="rId2"/>
          <a:stretch>
            <a:fillRect/>
          </a:stretch>
        </p:blipFill>
        <p:spPr>
          <a:xfrm>
            <a:off x="1190625" y="981075"/>
            <a:ext cx="9810750" cy="4895850"/>
          </a:xfrm>
          <a:prstGeom prst="rect">
            <a:avLst/>
          </a:prstGeom>
        </p:spPr>
      </p:pic>
    </p:spTree>
    <p:extLst>
      <p:ext uri="{BB962C8B-B14F-4D97-AF65-F5344CB8AC3E}">
        <p14:creationId xmlns:p14="http://schemas.microsoft.com/office/powerpoint/2010/main" val="188903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007918"/>
            <a:ext cx="11150600" cy="5169045"/>
          </a:xfrm>
        </p:spPr>
        <p:txBody>
          <a:bodyPr>
            <a:normAutofit fontScale="85000" lnSpcReduction="20000"/>
          </a:bodyPr>
          <a:lstStyle/>
          <a:p>
            <a:pPr marL="0" indent="0">
              <a:buNone/>
            </a:pPr>
            <a:r>
              <a:rPr lang="es-ES" dirty="0" smtClean="0"/>
              <a:t>Existen parámetros con los </a:t>
            </a:r>
            <a:r>
              <a:rPr lang="es-ES" b="1" dirty="0" smtClean="0"/>
              <a:t>importes</a:t>
            </a:r>
            <a:r>
              <a:rPr lang="es-ES" dirty="0" smtClean="0"/>
              <a:t> y con la </a:t>
            </a:r>
            <a:r>
              <a:rPr lang="es-ES" b="1" dirty="0" smtClean="0"/>
              <a:t>forma de aplicación </a:t>
            </a:r>
            <a:r>
              <a:rPr lang="es-ES" dirty="0" smtClean="0"/>
              <a:t>para cada uno de los conceptos en los que se divide el mínimo del contribuyente:</a:t>
            </a:r>
          </a:p>
          <a:p>
            <a:pPr lvl="1"/>
            <a:r>
              <a:rPr lang="es-ES" dirty="0" smtClean="0"/>
              <a:t>Cuantía general</a:t>
            </a:r>
          </a:p>
          <a:p>
            <a:pPr lvl="1"/>
            <a:r>
              <a:rPr lang="es-ES" dirty="0" smtClean="0"/>
              <a:t>Incremento por edad</a:t>
            </a:r>
          </a:p>
          <a:p>
            <a:pPr lvl="1"/>
            <a:r>
              <a:rPr lang="es-ES" dirty="0" smtClean="0"/>
              <a:t>Incremento por asistencia</a:t>
            </a:r>
          </a:p>
          <a:p>
            <a:pPr marL="0" indent="0">
              <a:buNone/>
            </a:pPr>
            <a:r>
              <a:rPr lang="es-ES" u="sng" dirty="0" smtClean="0"/>
              <a:t>Forma de aplicación</a:t>
            </a:r>
          </a:p>
          <a:p>
            <a:pPr lvl="1">
              <a:buFont typeface="Wingdings" panose="05000000000000000000" pitchFamily="2" charset="2"/>
              <a:buChar char="§"/>
            </a:pPr>
            <a:r>
              <a:rPr lang="es-ES" dirty="0" smtClean="0"/>
              <a:t>Reducción de la base imponible general</a:t>
            </a:r>
          </a:p>
          <a:p>
            <a:pPr lvl="1">
              <a:buFont typeface="Wingdings" panose="05000000000000000000" pitchFamily="2" charset="2"/>
              <a:buChar char="§"/>
            </a:pPr>
            <a:r>
              <a:rPr lang="es-ES" dirty="0" smtClean="0"/>
              <a:t>Reducción de la base imponible general con resto a la base imponible del ahorro</a:t>
            </a:r>
          </a:p>
          <a:p>
            <a:pPr lvl="1">
              <a:buFont typeface="Wingdings" panose="05000000000000000000" pitchFamily="2" charset="2"/>
              <a:buChar char="§"/>
            </a:pPr>
            <a:r>
              <a:rPr lang="es-ES" dirty="0" smtClean="0"/>
              <a:t>Tipo cero </a:t>
            </a:r>
          </a:p>
          <a:p>
            <a:pPr lvl="1">
              <a:buFont typeface="Wingdings" panose="05000000000000000000" pitchFamily="2" charset="2"/>
              <a:buChar char="§"/>
            </a:pPr>
            <a:r>
              <a:rPr lang="es-ES" dirty="0" smtClean="0"/>
              <a:t>Deducción en cuota</a:t>
            </a:r>
          </a:p>
          <a:p>
            <a:pPr marL="457200" lvl="1" indent="0">
              <a:buNone/>
            </a:pPr>
            <a:endParaRPr lang="es-ES" dirty="0" smtClean="0"/>
          </a:p>
          <a:p>
            <a:pPr>
              <a:buFont typeface="Wingdings" panose="05000000000000000000" pitchFamily="2" charset="2"/>
              <a:buChar char="Ø"/>
            </a:pPr>
            <a:r>
              <a:rPr lang="es-ES" dirty="0" smtClean="0"/>
              <a:t>Suponemos para un mismo concepto idéntica forma de aplicación en la parte estatal que en la autonómica.</a:t>
            </a:r>
          </a:p>
          <a:p>
            <a:pPr marL="0" indent="0">
              <a:buNone/>
            </a:pPr>
            <a:endParaRPr lang="es-ES" dirty="0"/>
          </a:p>
          <a:p>
            <a:pPr>
              <a:buFont typeface="Wingdings" panose="05000000000000000000" pitchFamily="2" charset="2"/>
              <a:buChar char="Ø"/>
            </a:pPr>
            <a:r>
              <a:rPr lang="es-ES" dirty="0" smtClean="0"/>
              <a:t>Podemos aplicar las mismas cuantías estatales a todas las comunidades autónomas seleccionando “Sí se aplica” en “Replicar parámetros estatales en CCAA”.</a:t>
            </a:r>
          </a:p>
        </p:txBody>
      </p:sp>
      <p:sp>
        <p:nvSpPr>
          <p:cNvPr id="4" name="Marcador de número de diapositiva 3"/>
          <p:cNvSpPr>
            <a:spLocks noGrp="1"/>
          </p:cNvSpPr>
          <p:nvPr>
            <p:ph type="sldNum" sz="quarter" idx="12"/>
          </p:nvPr>
        </p:nvSpPr>
        <p:spPr/>
        <p:txBody>
          <a:bodyPr/>
          <a:lstStyle/>
          <a:p>
            <a:fld id="{D57F1E4F-1CFF-5643-939E-02111984F565}" type="slidenum">
              <a:rPr lang="en-US" smtClean="0"/>
              <a:t>35</a:t>
            </a:fld>
            <a:endParaRPr lang="en-US" dirty="0"/>
          </a:p>
        </p:txBody>
      </p:sp>
      <p:sp>
        <p:nvSpPr>
          <p:cNvPr id="5" name="Rectángulo redondeado 4"/>
          <p:cNvSpPr/>
          <p:nvPr/>
        </p:nvSpPr>
        <p:spPr>
          <a:xfrm>
            <a:off x="-1" y="-25036"/>
            <a:ext cx="1027661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Mínimos. Mínimo del contribuyente</a:t>
            </a:r>
            <a:endParaRPr lang="es-ES" sz="3600" dirty="0"/>
          </a:p>
        </p:txBody>
      </p:sp>
    </p:spTree>
    <p:extLst>
      <p:ext uri="{BB962C8B-B14F-4D97-AF65-F5344CB8AC3E}">
        <p14:creationId xmlns:p14="http://schemas.microsoft.com/office/powerpoint/2010/main" val="2872413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25625"/>
            <a:ext cx="11150600" cy="4351338"/>
          </a:xfrm>
        </p:spPr>
        <p:txBody>
          <a:bodyPr>
            <a:normAutofit/>
          </a:bodyPr>
          <a:lstStyle/>
          <a:p>
            <a:r>
              <a:rPr lang="es-ES" dirty="0" smtClean="0"/>
              <a:t>Se calcula el mínimo del contribuyente de acuerdo a su edad y la de su cónyuge en el caso de que el declarante esté casado y la declaración sea conjunta. </a:t>
            </a:r>
          </a:p>
          <a:p>
            <a:r>
              <a:rPr lang="es-ES" dirty="0" smtClean="0"/>
              <a:t>No se tiene en cuenta el importe que aparece en la muestra. </a:t>
            </a:r>
          </a:p>
        </p:txBody>
      </p:sp>
      <p:sp>
        <p:nvSpPr>
          <p:cNvPr id="4" name="Marcador de número de diapositiva 3"/>
          <p:cNvSpPr>
            <a:spLocks noGrp="1"/>
          </p:cNvSpPr>
          <p:nvPr>
            <p:ph type="sldNum" sz="quarter" idx="12"/>
          </p:nvPr>
        </p:nvSpPr>
        <p:spPr/>
        <p:txBody>
          <a:bodyPr/>
          <a:lstStyle/>
          <a:p>
            <a:fld id="{D57F1E4F-1CFF-5643-939E-02111984F565}" type="slidenum">
              <a:rPr lang="en-US" smtClean="0"/>
              <a:t>36</a:t>
            </a:fld>
            <a:endParaRPr lang="en-US" dirty="0"/>
          </a:p>
        </p:txBody>
      </p:sp>
      <p:sp>
        <p:nvSpPr>
          <p:cNvPr id="5" name="Rectángulo redondeado 4"/>
          <p:cNvSpPr/>
          <p:nvPr/>
        </p:nvSpPr>
        <p:spPr>
          <a:xfrm>
            <a:off x="-1" y="-25036"/>
            <a:ext cx="1027661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Mínimos. Mínimo del contribuyente</a:t>
            </a:r>
            <a:endParaRPr lang="es-ES" sz="3600" dirty="0"/>
          </a:p>
        </p:txBody>
      </p:sp>
    </p:spTree>
    <p:extLst>
      <p:ext uri="{BB962C8B-B14F-4D97-AF65-F5344CB8AC3E}">
        <p14:creationId xmlns:p14="http://schemas.microsoft.com/office/powerpoint/2010/main" val="2626856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4682" y="1150216"/>
            <a:ext cx="10515600" cy="4351338"/>
          </a:xfrm>
        </p:spPr>
        <p:txBody>
          <a:bodyPr>
            <a:normAutofit/>
          </a:bodyPr>
          <a:lstStyle/>
          <a:p>
            <a:r>
              <a:rPr lang="es-ES" dirty="0" smtClean="0"/>
              <a:t>Para el cálculo del mínimo por descendientes necesitamos crear en la base de datos que utilizamos para la simulación variables que nos indiquen si los hijos son por entero o son por mitad y el orden en el que aparecen. </a:t>
            </a:r>
          </a:p>
          <a:p>
            <a:r>
              <a:rPr lang="es-ES" dirty="0" smtClean="0"/>
              <a:t>Esto se hace en base a las variables relativas al número de descendientes y a la partida mínimo por descendientes que aparece en la muestra.</a:t>
            </a:r>
            <a:endParaRPr lang="es-ES"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37</a:t>
            </a:fld>
            <a:endParaRPr lang="en-US" dirty="0"/>
          </a:p>
        </p:txBody>
      </p:sp>
      <p:sp>
        <p:nvSpPr>
          <p:cNvPr id="5" name="Rectángulo redondeado 4"/>
          <p:cNvSpPr/>
          <p:nvPr/>
        </p:nvSpPr>
        <p:spPr>
          <a:xfrm>
            <a:off x="-1" y="-25036"/>
            <a:ext cx="10598728"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Mínimos. Mínimo por descendientes</a:t>
            </a:r>
            <a:endParaRPr lang="es-ES" sz="3600" dirty="0"/>
          </a:p>
        </p:txBody>
      </p:sp>
    </p:spTree>
    <p:extLst>
      <p:ext uri="{BB962C8B-B14F-4D97-AF65-F5344CB8AC3E}">
        <p14:creationId xmlns:p14="http://schemas.microsoft.com/office/powerpoint/2010/main" val="2626621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841664"/>
            <a:ext cx="10515600" cy="5148263"/>
          </a:xfrm>
        </p:spPr>
        <p:txBody>
          <a:bodyPr>
            <a:normAutofit fontScale="92500" lnSpcReduction="10000"/>
          </a:bodyPr>
          <a:lstStyle/>
          <a:p>
            <a:pPr marL="0" indent="0">
              <a:buNone/>
            </a:pPr>
            <a:r>
              <a:rPr lang="es-ES" dirty="0" smtClean="0"/>
              <a:t>En el simulador las escalas de gravamen van en el epígrafe Tarifas.</a:t>
            </a:r>
          </a:p>
          <a:p>
            <a:pPr>
              <a:buFont typeface="Wingdings" panose="05000000000000000000" pitchFamily="2" charset="2"/>
              <a:buChar char="q"/>
            </a:pPr>
            <a:r>
              <a:rPr lang="es-ES" dirty="0" smtClean="0"/>
              <a:t>Tarifas estatales</a:t>
            </a:r>
          </a:p>
          <a:p>
            <a:pPr lvl="1">
              <a:buFont typeface="Wingdings" panose="05000000000000000000" pitchFamily="2" charset="2"/>
              <a:buChar char="§"/>
            </a:pPr>
            <a:r>
              <a:rPr lang="es-ES" dirty="0" smtClean="0"/>
              <a:t>Parte general de la renta</a:t>
            </a:r>
          </a:p>
          <a:p>
            <a:pPr lvl="1">
              <a:buFont typeface="Wingdings" panose="05000000000000000000" pitchFamily="2" charset="2"/>
              <a:buChar char="§"/>
            </a:pPr>
            <a:r>
              <a:rPr lang="es-ES" dirty="0" smtClean="0"/>
              <a:t>Parte especial de la renta</a:t>
            </a:r>
          </a:p>
          <a:p>
            <a:pPr>
              <a:buFont typeface="Wingdings" panose="05000000000000000000" pitchFamily="2" charset="2"/>
              <a:buChar char="q"/>
            </a:pPr>
            <a:endParaRPr lang="es-ES" dirty="0" smtClean="0"/>
          </a:p>
          <a:p>
            <a:pPr>
              <a:buFont typeface="Wingdings" panose="05000000000000000000" pitchFamily="2" charset="2"/>
              <a:buChar char="q"/>
            </a:pPr>
            <a:r>
              <a:rPr lang="es-ES" dirty="0" smtClean="0"/>
              <a:t>Tarifas autonómicas</a:t>
            </a:r>
          </a:p>
          <a:p>
            <a:pPr lvl="1">
              <a:buFont typeface="Wingdings" panose="05000000000000000000" pitchFamily="2" charset="2"/>
              <a:buChar char="§"/>
            </a:pPr>
            <a:r>
              <a:rPr lang="es-ES" dirty="0" smtClean="0"/>
              <a:t>Aplicar tarifas estatales </a:t>
            </a:r>
          </a:p>
          <a:p>
            <a:pPr lvl="1">
              <a:buFont typeface="Wingdings" panose="05000000000000000000" pitchFamily="2" charset="2"/>
              <a:buChar char="§"/>
            </a:pPr>
            <a:r>
              <a:rPr lang="es-ES" dirty="0" smtClean="0"/>
              <a:t>Andalucía </a:t>
            </a:r>
          </a:p>
          <a:p>
            <a:pPr lvl="2">
              <a:buFont typeface="Wingdings" panose="05000000000000000000" pitchFamily="2" charset="2"/>
              <a:buChar char="§"/>
            </a:pPr>
            <a:r>
              <a:rPr lang="es-ES" dirty="0" smtClean="0"/>
              <a:t>Parte general de la renta</a:t>
            </a:r>
          </a:p>
          <a:p>
            <a:pPr lvl="2">
              <a:buFont typeface="Wingdings" panose="05000000000000000000" pitchFamily="2" charset="2"/>
              <a:buChar char="§"/>
            </a:pPr>
            <a:r>
              <a:rPr lang="es-ES" dirty="0" smtClean="0"/>
              <a:t>Parte especial de la renta</a:t>
            </a:r>
          </a:p>
          <a:p>
            <a:pPr lvl="1">
              <a:buFont typeface="Wingdings" panose="05000000000000000000" pitchFamily="2" charset="2"/>
              <a:buChar char="§"/>
            </a:pPr>
            <a:r>
              <a:rPr lang="es-ES" dirty="0" smtClean="0"/>
              <a:t>Aragón</a:t>
            </a:r>
            <a:endParaRPr lang="es-ES" dirty="0"/>
          </a:p>
          <a:p>
            <a:pPr lvl="2">
              <a:buFont typeface="Wingdings" panose="05000000000000000000" pitchFamily="2" charset="2"/>
              <a:buChar char="§"/>
            </a:pPr>
            <a:r>
              <a:rPr lang="es-ES" dirty="0"/>
              <a:t>Parte general de la renta</a:t>
            </a:r>
          </a:p>
          <a:p>
            <a:pPr lvl="2">
              <a:buFont typeface="Wingdings" panose="05000000000000000000" pitchFamily="2" charset="2"/>
              <a:buChar char="§"/>
            </a:pPr>
            <a:r>
              <a:rPr lang="es-ES" dirty="0"/>
              <a:t>Parte especial de la renta</a:t>
            </a:r>
          </a:p>
          <a:p>
            <a:pPr lvl="1">
              <a:buFont typeface="Wingdings" panose="05000000000000000000" pitchFamily="2" charset="2"/>
              <a:buChar char="§"/>
            </a:pPr>
            <a:r>
              <a:rPr lang="es-ES" dirty="0" smtClean="0"/>
              <a:t>…</a:t>
            </a:r>
          </a:p>
        </p:txBody>
      </p:sp>
      <p:sp>
        <p:nvSpPr>
          <p:cNvPr id="4" name="Marcador de número de diapositiva 3"/>
          <p:cNvSpPr>
            <a:spLocks noGrp="1"/>
          </p:cNvSpPr>
          <p:nvPr>
            <p:ph type="sldNum" sz="quarter" idx="12"/>
          </p:nvPr>
        </p:nvSpPr>
        <p:spPr/>
        <p:txBody>
          <a:bodyPr/>
          <a:lstStyle/>
          <a:p>
            <a:fld id="{D57F1E4F-1CFF-5643-939E-02111984F565}" type="slidenum">
              <a:rPr lang="en-US" smtClean="0"/>
              <a:t>38</a:t>
            </a:fld>
            <a:endParaRPr lang="en-US" dirty="0"/>
          </a:p>
        </p:txBody>
      </p:sp>
      <p:sp>
        <p:nvSpPr>
          <p:cNvPr id="5" name="Rectángulo redondeado 4"/>
          <p:cNvSpPr/>
          <p:nvPr/>
        </p:nvSpPr>
        <p:spPr>
          <a:xfrm>
            <a:off x="-1" y="-25036"/>
            <a:ext cx="742950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Escalas de gravamen</a:t>
            </a:r>
            <a:endParaRPr lang="es-ES" sz="3600" dirty="0"/>
          </a:p>
        </p:txBody>
      </p:sp>
      <p:pic>
        <p:nvPicPr>
          <p:cNvPr id="7" name="Imagen 6"/>
          <p:cNvPicPr>
            <a:picLocks noChangeAspect="1"/>
          </p:cNvPicPr>
          <p:nvPr/>
        </p:nvPicPr>
        <p:blipFill>
          <a:blip r:embed="rId2"/>
          <a:stretch>
            <a:fillRect/>
          </a:stretch>
        </p:blipFill>
        <p:spPr>
          <a:xfrm>
            <a:off x="4898965" y="1330036"/>
            <a:ext cx="4728562" cy="1558635"/>
          </a:xfrm>
          <a:prstGeom prst="rect">
            <a:avLst/>
          </a:prstGeom>
        </p:spPr>
      </p:pic>
      <p:pic>
        <p:nvPicPr>
          <p:cNvPr id="8" name="Imagen 7"/>
          <p:cNvPicPr>
            <a:picLocks noChangeAspect="1"/>
          </p:cNvPicPr>
          <p:nvPr/>
        </p:nvPicPr>
        <p:blipFill>
          <a:blip r:embed="rId3"/>
          <a:stretch>
            <a:fillRect/>
          </a:stretch>
        </p:blipFill>
        <p:spPr>
          <a:xfrm>
            <a:off x="7812938" y="2413937"/>
            <a:ext cx="3629178" cy="4444063"/>
          </a:xfrm>
          <a:prstGeom prst="rect">
            <a:avLst/>
          </a:prstGeom>
        </p:spPr>
      </p:pic>
    </p:spTree>
    <p:extLst>
      <p:ext uri="{BB962C8B-B14F-4D97-AF65-F5344CB8AC3E}">
        <p14:creationId xmlns:p14="http://schemas.microsoft.com/office/powerpoint/2010/main" val="24837331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9209" y="963180"/>
            <a:ext cx="10515600" cy="4351338"/>
          </a:xfrm>
        </p:spPr>
        <p:txBody>
          <a:bodyPr>
            <a:normAutofit/>
          </a:bodyPr>
          <a:lstStyle/>
          <a:p>
            <a:pPr>
              <a:buFont typeface="Wingdings" panose="05000000000000000000" pitchFamily="2" charset="2"/>
              <a:buChar char="q"/>
            </a:pPr>
            <a:r>
              <a:rPr lang="es-ES" dirty="0" smtClean="0"/>
              <a:t>Tarifas estatales no residentes</a:t>
            </a:r>
          </a:p>
          <a:p>
            <a:pPr lvl="1">
              <a:buFont typeface="Wingdings" panose="05000000000000000000" pitchFamily="2" charset="2"/>
              <a:buChar char="§"/>
            </a:pPr>
            <a:r>
              <a:rPr lang="es-ES" dirty="0"/>
              <a:t>Parte general de la renta</a:t>
            </a:r>
          </a:p>
          <a:p>
            <a:pPr lvl="1">
              <a:buFont typeface="Wingdings" panose="05000000000000000000" pitchFamily="2" charset="2"/>
              <a:buChar char="§"/>
            </a:pPr>
            <a:r>
              <a:rPr lang="es-ES" dirty="0"/>
              <a:t>Parte especial de la </a:t>
            </a:r>
            <a:r>
              <a:rPr lang="es-ES" dirty="0" smtClean="0"/>
              <a:t>renta</a:t>
            </a:r>
          </a:p>
          <a:p>
            <a:pPr lvl="1">
              <a:buFont typeface="Wingdings" panose="05000000000000000000" pitchFamily="2" charset="2"/>
              <a:buChar char="§"/>
            </a:pPr>
            <a:endParaRPr lang="es-ES" dirty="0"/>
          </a:p>
          <a:p>
            <a:pPr marL="457200" lvl="1" indent="0">
              <a:buNone/>
            </a:pPr>
            <a:endParaRPr lang="es-ES" dirty="0"/>
          </a:p>
          <a:p>
            <a:pPr>
              <a:buFont typeface="Wingdings" panose="05000000000000000000" pitchFamily="2" charset="2"/>
              <a:buChar char="q"/>
            </a:pPr>
            <a:r>
              <a:rPr lang="es-ES" dirty="0" smtClean="0"/>
              <a:t>Tarifas autonómicas no residentes</a:t>
            </a:r>
          </a:p>
          <a:p>
            <a:pPr lvl="1">
              <a:buFont typeface="Wingdings" panose="05000000000000000000" pitchFamily="2" charset="2"/>
              <a:buChar char="§"/>
            </a:pPr>
            <a:r>
              <a:rPr lang="es-ES" dirty="0"/>
              <a:t>Parte general de la renta</a:t>
            </a:r>
          </a:p>
          <a:p>
            <a:pPr lvl="1">
              <a:buFont typeface="Wingdings" panose="05000000000000000000" pitchFamily="2" charset="2"/>
              <a:buChar char="§"/>
            </a:pPr>
            <a:r>
              <a:rPr lang="es-ES" dirty="0"/>
              <a:t>Parte especial de la </a:t>
            </a:r>
            <a:r>
              <a:rPr lang="es-ES" dirty="0" smtClean="0"/>
              <a:t>renta</a:t>
            </a:r>
            <a:endParaRPr lang="es-ES"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39</a:t>
            </a:fld>
            <a:endParaRPr lang="en-US" dirty="0"/>
          </a:p>
        </p:txBody>
      </p:sp>
      <p:sp>
        <p:nvSpPr>
          <p:cNvPr id="5" name="Rectángulo redondeado 4"/>
          <p:cNvSpPr/>
          <p:nvPr/>
        </p:nvSpPr>
        <p:spPr>
          <a:xfrm>
            <a:off x="-1" y="-25036"/>
            <a:ext cx="742950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Escalas de gravamen</a:t>
            </a:r>
            <a:endParaRPr lang="es-ES" sz="3600" dirty="0"/>
          </a:p>
        </p:txBody>
      </p:sp>
      <p:pic>
        <p:nvPicPr>
          <p:cNvPr id="7" name="Imagen 6"/>
          <p:cNvPicPr>
            <a:picLocks noChangeAspect="1"/>
          </p:cNvPicPr>
          <p:nvPr/>
        </p:nvPicPr>
        <p:blipFill>
          <a:blip r:embed="rId2"/>
          <a:stretch>
            <a:fillRect/>
          </a:stretch>
        </p:blipFill>
        <p:spPr>
          <a:xfrm>
            <a:off x="6248400" y="1133042"/>
            <a:ext cx="4267200" cy="1495425"/>
          </a:xfrm>
          <a:prstGeom prst="rect">
            <a:avLst/>
          </a:prstGeom>
        </p:spPr>
      </p:pic>
      <p:pic>
        <p:nvPicPr>
          <p:cNvPr id="8" name="Imagen 7"/>
          <p:cNvPicPr>
            <a:picLocks noChangeAspect="1"/>
          </p:cNvPicPr>
          <p:nvPr/>
        </p:nvPicPr>
        <p:blipFill>
          <a:blip r:embed="rId3"/>
          <a:stretch>
            <a:fillRect/>
          </a:stretch>
        </p:blipFill>
        <p:spPr>
          <a:xfrm>
            <a:off x="6343650" y="3375313"/>
            <a:ext cx="4171950" cy="1562100"/>
          </a:xfrm>
          <a:prstGeom prst="rect">
            <a:avLst/>
          </a:prstGeom>
        </p:spPr>
      </p:pic>
    </p:spTree>
    <p:extLst>
      <p:ext uri="{BB962C8B-B14F-4D97-AF65-F5344CB8AC3E}">
        <p14:creationId xmlns:p14="http://schemas.microsoft.com/office/powerpoint/2010/main" val="2335931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267691"/>
            <a:ext cx="10515600" cy="5088659"/>
          </a:xfrm>
        </p:spPr>
        <p:txBody>
          <a:bodyPr/>
          <a:lstStyle/>
          <a:p>
            <a:pPr marL="0" indent="0">
              <a:buNone/>
            </a:pPr>
            <a:r>
              <a:rPr lang="es-ES" dirty="0" smtClean="0"/>
              <a:t>Una vez nos hemos registrado cada vez que queramos utilizarlo habrá que iniciar sesión con el usuario y contraseña elegidos.</a:t>
            </a:r>
          </a:p>
          <a:p>
            <a:endParaRPr lang="es-ES"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4</a:t>
            </a:fld>
            <a:endParaRPr lang="en-US" dirty="0"/>
          </a:p>
        </p:txBody>
      </p:sp>
      <p:sp>
        <p:nvSpPr>
          <p:cNvPr id="5" name="Rectángulo redondeado 4"/>
          <p:cNvSpPr/>
          <p:nvPr/>
        </p:nvSpPr>
        <p:spPr>
          <a:xfrm>
            <a:off x="0" y="0"/>
            <a:ext cx="341861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IRPF</a:t>
            </a:r>
            <a:endParaRPr lang="es-ES" sz="3600" dirty="0"/>
          </a:p>
        </p:txBody>
      </p:sp>
      <p:pic>
        <p:nvPicPr>
          <p:cNvPr id="2" name="Imagen 1"/>
          <p:cNvPicPr>
            <a:picLocks noChangeAspect="1"/>
          </p:cNvPicPr>
          <p:nvPr/>
        </p:nvPicPr>
        <p:blipFill>
          <a:blip r:embed="rId2"/>
          <a:stretch>
            <a:fillRect/>
          </a:stretch>
        </p:blipFill>
        <p:spPr>
          <a:xfrm>
            <a:off x="2524125" y="2220191"/>
            <a:ext cx="6086475" cy="3733800"/>
          </a:xfrm>
          <a:prstGeom prst="rect">
            <a:avLst/>
          </a:prstGeom>
        </p:spPr>
      </p:pic>
    </p:spTree>
    <p:extLst>
      <p:ext uri="{BB962C8B-B14F-4D97-AF65-F5344CB8AC3E}">
        <p14:creationId xmlns:p14="http://schemas.microsoft.com/office/powerpoint/2010/main" val="3565265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852055"/>
            <a:ext cx="10515600" cy="5324908"/>
          </a:xfrm>
        </p:spPr>
        <p:txBody>
          <a:bodyPr>
            <a:normAutofit/>
          </a:bodyPr>
          <a:lstStyle/>
          <a:p>
            <a:r>
              <a:rPr lang="es-ES" dirty="0" smtClean="0"/>
              <a:t>Tenemos como parámetros de las escalas de gravamen el límite inferior de cada tramo y el tipo de gravamen para ese tramo. </a:t>
            </a:r>
          </a:p>
          <a:p>
            <a:pPr marL="0" indent="0">
              <a:buNone/>
            </a:pPr>
            <a:endParaRPr lang="es-ES"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40</a:t>
            </a:fld>
            <a:endParaRPr lang="en-US" dirty="0"/>
          </a:p>
        </p:txBody>
      </p:sp>
      <p:graphicFrame>
        <p:nvGraphicFramePr>
          <p:cNvPr id="7" name="Tabla 6"/>
          <p:cNvGraphicFramePr>
            <a:graphicFrameLocks noGrp="1"/>
          </p:cNvGraphicFramePr>
          <p:nvPr>
            <p:extLst>
              <p:ext uri="{D42A27DB-BD31-4B8C-83A1-F6EECF244321}">
                <p14:modId xmlns:p14="http://schemas.microsoft.com/office/powerpoint/2010/main" val="166710294"/>
              </p:ext>
            </p:extLst>
          </p:nvPr>
        </p:nvGraphicFramePr>
        <p:xfrm>
          <a:off x="3956050" y="1911157"/>
          <a:ext cx="3797300" cy="2865120"/>
        </p:xfrm>
        <a:graphic>
          <a:graphicData uri="http://schemas.openxmlformats.org/drawingml/2006/table">
            <a:tbl>
              <a:tblPr firstRow="1" bandRow="1">
                <a:tableStyleId>{5C22544A-7EE6-4342-B048-85BDC9FD1C3A}</a:tableStyleId>
              </a:tblPr>
              <a:tblGrid>
                <a:gridCol w="1825625"/>
                <a:gridCol w="1971675"/>
              </a:tblGrid>
              <a:tr h="370840">
                <a:tc>
                  <a:txBody>
                    <a:bodyPr/>
                    <a:lstStyle/>
                    <a:p>
                      <a:pPr algn="ctr"/>
                      <a:r>
                        <a:rPr lang="es-ES" dirty="0" smtClean="0"/>
                        <a:t>Base</a:t>
                      </a:r>
                      <a:r>
                        <a:rPr lang="es-ES" baseline="0" dirty="0" smtClean="0"/>
                        <a:t> liquidable desde euros</a:t>
                      </a:r>
                      <a:endParaRPr lang="es-ES" dirty="0"/>
                    </a:p>
                  </a:txBody>
                  <a:tcPr/>
                </a:tc>
                <a:tc>
                  <a:txBody>
                    <a:bodyPr/>
                    <a:lstStyle/>
                    <a:p>
                      <a:pPr algn="ctr"/>
                      <a:r>
                        <a:rPr lang="es-ES" dirty="0" smtClean="0"/>
                        <a:t>Tipo aplicable.</a:t>
                      </a:r>
                      <a:r>
                        <a:rPr lang="es-ES" baseline="0" dirty="0" smtClean="0"/>
                        <a:t> Porcentaje</a:t>
                      </a:r>
                      <a:endParaRPr lang="es-ES" dirty="0"/>
                    </a:p>
                  </a:txBody>
                  <a:tcPr/>
                </a:tc>
              </a:tr>
              <a:tr h="370840">
                <a:tc>
                  <a:txBody>
                    <a:bodyPr/>
                    <a:lstStyle/>
                    <a:p>
                      <a:pPr algn="r"/>
                      <a:r>
                        <a:rPr lang="es-ES" dirty="0" smtClean="0"/>
                        <a:t>0.00</a:t>
                      </a:r>
                      <a:endParaRPr lang="es-ES" dirty="0"/>
                    </a:p>
                  </a:txBody>
                  <a:tcPr/>
                </a:tc>
                <a:tc>
                  <a:txBody>
                    <a:bodyPr/>
                    <a:lstStyle/>
                    <a:p>
                      <a:pPr algn="r"/>
                      <a:r>
                        <a:rPr lang="es-ES" dirty="0" smtClean="0"/>
                        <a:t>12.00</a:t>
                      </a:r>
                      <a:endParaRPr lang="es-ES" dirty="0"/>
                    </a:p>
                  </a:txBody>
                  <a:tcPr/>
                </a:tc>
              </a:tr>
              <a:tr h="370840">
                <a:tc>
                  <a:txBody>
                    <a:bodyPr/>
                    <a:lstStyle/>
                    <a:p>
                      <a:pPr algn="r"/>
                      <a:r>
                        <a:rPr lang="es-ES" dirty="0" smtClean="0"/>
                        <a:t>17707.20</a:t>
                      </a:r>
                      <a:endParaRPr lang="es-ES" dirty="0"/>
                    </a:p>
                  </a:txBody>
                  <a:tcPr/>
                </a:tc>
                <a:tc>
                  <a:txBody>
                    <a:bodyPr/>
                    <a:lstStyle/>
                    <a:p>
                      <a:pPr algn="r"/>
                      <a:r>
                        <a:rPr lang="es-ES" dirty="0" smtClean="0"/>
                        <a:t>14.00</a:t>
                      </a:r>
                      <a:endParaRPr lang="es-ES" dirty="0"/>
                    </a:p>
                  </a:txBody>
                  <a:tcPr/>
                </a:tc>
              </a:tr>
              <a:tr h="370840">
                <a:tc>
                  <a:txBody>
                    <a:bodyPr/>
                    <a:lstStyle/>
                    <a:p>
                      <a:pPr algn="r"/>
                      <a:r>
                        <a:rPr lang="es-ES" dirty="0" smtClean="0"/>
                        <a:t>33007.20</a:t>
                      </a:r>
                      <a:endParaRPr lang="es-ES" dirty="0"/>
                    </a:p>
                  </a:txBody>
                  <a:tcPr/>
                </a:tc>
                <a:tc>
                  <a:txBody>
                    <a:bodyPr/>
                    <a:lstStyle/>
                    <a:p>
                      <a:pPr algn="r"/>
                      <a:r>
                        <a:rPr lang="es-ES" dirty="0" smtClean="0"/>
                        <a:t>18.50</a:t>
                      </a:r>
                      <a:endParaRPr lang="es-ES" dirty="0"/>
                    </a:p>
                  </a:txBody>
                  <a:tcPr/>
                </a:tc>
              </a:tr>
              <a:tr h="370840">
                <a:tc>
                  <a:txBody>
                    <a:bodyPr/>
                    <a:lstStyle/>
                    <a:p>
                      <a:pPr algn="r"/>
                      <a:r>
                        <a:rPr lang="es-ES" dirty="0" smtClean="0"/>
                        <a:t>53407.20</a:t>
                      </a:r>
                      <a:endParaRPr lang="es-ES" dirty="0"/>
                    </a:p>
                  </a:txBody>
                  <a:tcPr/>
                </a:tc>
                <a:tc>
                  <a:txBody>
                    <a:bodyPr/>
                    <a:lstStyle/>
                    <a:p>
                      <a:pPr algn="r"/>
                      <a:r>
                        <a:rPr lang="es-ES" dirty="0" smtClean="0"/>
                        <a:t>21.50</a:t>
                      </a:r>
                      <a:endParaRPr lang="es-ES" dirty="0"/>
                    </a:p>
                  </a:txBody>
                  <a:tcPr/>
                </a:tc>
              </a:tr>
              <a:tr h="370840">
                <a:tc>
                  <a:txBody>
                    <a:bodyPr/>
                    <a:lstStyle/>
                    <a:p>
                      <a:pPr algn="r"/>
                      <a:r>
                        <a:rPr lang="es-ES" dirty="0" smtClean="0"/>
                        <a:t>120000.20</a:t>
                      </a:r>
                      <a:endParaRPr lang="es-ES" dirty="0"/>
                    </a:p>
                  </a:txBody>
                  <a:tcPr/>
                </a:tc>
                <a:tc>
                  <a:txBody>
                    <a:bodyPr/>
                    <a:lstStyle/>
                    <a:p>
                      <a:pPr algn="r"/>
                      <a:r>
                        <a:rPr lang="es-ES" dirty="0" smtClean="0"/>
                        <a:t>22.50</a:t>
                      </a:r>
                      <a:endParaRPr lang="es-ES" dirty="0"/>
                    </a:p>
                  </a:txBody>
                  <a:tcPr/>
                </a:tc>
              </a:tr>
              <a:tr h="370840">
                <a:tc>
                  <a:txBody>
                    <a:bodyPr/>
                    <a:lstStyle/>
                    <a:p>
                      <a:pPr algn="r"/>
                      <a:r>
                        <a:rPr lang="es-ES" dirty="0" smtClean="0"/>
                        <a:t>175000.20</a:t>
                      </a:r>
                      <a:endParaRPr lang="es-ES" dirty="0"/>
                    </a:p>
                  </a:txBody>
                  <a:tcPr/>
                </a:tc>
                <a:tc>
                  <a:txBody>
                    <a:bodyPr/>
                    <a:lstStyle/>
                    <a:p>
                      <a:pPr algn="r"/>
                      <a:r>
                        <a:rPr lang="es-ES" dirty="0" smtClean="0"/>
                        <a:t>23.50</a:t>
                      </a:r>
                      <a:endParaRPr lang="es-ES" dirty="0"/>
                    </a:p>
                  </a:txBody>
                  <a:tcPr/>
                </a:tc>
              </a:tr>
            </a:tbl>
          </a:graphicData>
        </a:graphic>
      </p:graphicFrame>
      <p:sp>
        <p:nvSpPr>
          <p:cNvPr id="6" name="Rectángulo redondeado 5"/>
          <p:cNvSpPr/>
          <p:nvPr/>
        </p:nvSpPr>
        <p:spPr>
          <a:xfrm>
            <a:off x="-1" y="-25036"/>
            <a:ext cx="742950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Escalas de gravamen</a:t>
            </a:r>
            <a:endParaRPr lang="es-ES" sz="3600" dirty="0"/>
          </a:p>
        </p:txBody>
      </p:sp>
    </p:spTree>
    <p:extLst>
      <p:ext uri="{BB962C8B-B14F-4D97-AF65-F5344CB8AC3E}">
        <p14:creationId xmlns:p14="http://schemas.microsoft.com/office/powerpoint/2010/main" val="20093415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5690" y="915193"/>
            <a:ext cx="10515600" cy="4351338"/>
          </a:xfrm>
        </p:spPr>
        <p:txBody>
          <a:bodyPr>
            <a:normAutofit/>
          </a:bodyPr>
          <a:lstStyle/>
          <a:p>
            <a:r>
              <a:rPr lang="es-ES" dirty="0" smtClean="0"/>
              <a:t>En la parte estatal hay una tabla para la parte general de la renta y otra para la parte especial o del ahorro para los declarantes residentes en España.</a:t>
            </a:r>
          </a:p>
        </p:txBody>
      </p:sp>
      <p:sp>
        <p:nvSpPr>
          <p:cNvPr id="4" name="Marcador de número de diapositiva 3"/>
          <p:cNvSpPr>
            <a:spLocks noGrp="1"/>
          </p:cNvSpPr>
          <p:nvPr>
            <p:ph type="sldNum" sz="quarter" idx="12"/>
          </p:nvPr>
        </p:nvSpPr>
        <p:spPr/>
        <p:txBody>
          <a:bodyPr/>
          <a:lstStyle/>
          <a:p>
            <a:fld id="{D57F1E4F-1CFF-5643-939E-02111984F565}" type="slidenum">
              <a:rPr lang="en-US" smtClean="0"/>
              <a:t>41</a:t>
            </a:fld>
            <a:endParaRPr lang="en-US" dirty="0"/>
          </a:p>
        </p:txBody>
      </p:sp>
      <p:pic>
        <p:nvPicPr>
          <p:cNvPr id="5" name="Imagen 4"/>
          <p:cNvPicPr>
            <a:picLocks noChangeAspect="1"/>
          </p:cNvPicPr>
          <p:nvPr/>
        </p:nvPicPr>
        <p:blipFill>
          <a:blip r:embed="rId2"/>
          <a:stretch>
            <a:fillRect/>
          </a:stretch>
        </p:blipFill>
        <p:spPr>
          <a:xfrm>
            <a:off x="867640" y="2197244"/>
            <a:ext cx="10153650" cy="4257675"/>
          </a:xfrm>
          <a:prstGeom prst="rect">
            <a:avLst/>
          </a:prstGeom>
        </p:spPr>
      </p:pic>
      <p:sp>
        <p:nvSpPr>
          <p:cNvPr id="6" name="Rectángulo redondeado 5"/>
          <p:cNvSpPr/>
          <p:nvPr/>
        </p:nvSpPr>
        <p:spPr>
          <a:xfrm>
            <a:off x="-1" y="-25036"/>
            <a:ext cx="742950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Escalas de gravamen</a:t>
            </a:r>
            <a:endParaRPr lang="es-ES" sz="3600" dirty="0"/>
          </a:p>
        </p:txBody>
      </p:sp>
    </p:spTree>
    <p:extLst>
      <p:ext uri="{BB962C8B-B14F-4D97-AF65-F5344CB8AC3E}">
        <p14:creationId xmlns:p14="http://schemas.microsoft.com/office/powerpoint/2010/main" val="41193095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5690" y="915193"/>
            <a:ext cx="10515600" cy="4351338"/>
          </a:xfrm>
        </p:spPr>
        <p:txBody>
          <a:bodyPr>
            <a:normAutofit/>
          </a:bodyPr>
          <a:lstStyle/>
          <a:p>
            <a:r>
              <a:rPr lang="es-ES" dirty="0" smtClean="0"/>
              <a:t>Hay unas tablas específicas  con las escalas de gravamen de la parte general y de la parte del ahorro de los contribuyentes no residentes.</a:t>
            </a:r>
          </a:p>
        </p:txBody>
      </p:sp>
      <p:sp>
        <p:nvSpPr>
          <p:cNvPr id="4" name="Marcador de número de diapositiva 3"/>
          <p:cNvSpPr>
            <a:spLocks noGrp="1"/>
          </p:cNvSpPr>
          <p:nvPr>
            <p:ph type="sldNum" sz="quarter" idx="12"/>
          </p:nvPr>
        </p:nvSpPr>
        <p:spPr/>
        <p:txBody>
          <a:bodyPr/>
          <a:lstStyle/>
          <a:p>
            <a:fld id="{D57F1E4F-1CFF-5643-939E-02111984F565}" type="slidenum">
              <a:rPr lang="en-US" smtClean="0"/>
              <a:t>42</a:t>
            </a:fld>
            <a:endParaRPr lang="en-US" dirty="0"/>
          </a:p>
        </p:txBody>
      </p:sp>
      <p:sp>
        <p:nvSpPr>
          <p:cNvPr id="6" name="Rectángulo redondeado 5"/>
          <p:cNvSpPr/>
          <p:nvPr/>
        </p:nvSpPr>
        <p:spPr>
          <a:xfrm>
            <a:off x="-1" y="-25036"/>
            <a:ext cx="742950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Escalas de gravamen</a:t>
            </a:r>
            <a:endParaRPr lang="es-ES" sz="3600" dirty="0"/>
          </a:p>
        </p:txBody>
      </p:sp>
      <p:pic>
        <p:nvPicPr>
          <p:cNvPr id="2" name="Imagen 1"/>
          <p:cNvPicPr>
            <a:picLocks noChangeAspect="1"/>
          </p:cNvPicPr>
          <p:nvPr/>
        </p:nvPicPr>
        <p:blipFill>
          <a:blip r:embed="rId2"/>
          <a:stretch>
            <a:fillRect/>
          </a:stretch>
        </p:blipFill>
        <p:spPr>
          <a:xfrm>
            <a:off x="834302" y="1869930"/>
            <a:ext cx="9858375" cy="3762375"/>
          </a:xfrm>
          <a:prstGeom prst="rect">
            <a:avLst/>
          </a:prstGeom>
        </p:spPr>
      </p:pic>
    </p:spTree>
    <p:extLst>
      <p:ext uri="{BB962C8B-B14F-4D97-AF65-F5344CB8AC3E}">
        <p14:creationId xmlns:p14="http://schemas.microsoft.com/office/powerpoint/2010/main" val="30620290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8818" y="924718"/>
            <a:ext cx="10515600" cy="5431632"/>
          </a:xfrm>
        </p:spPr>
        <p:txBody>
          <a:bodyPr>
            <a:normAutofit/>
          </a:bodyPr>
          <a:lstStyle/>
          <a:p>
            <a:r>
              <a:rPr lang="es-ES" dirty="0" smtClean="0"/>
              <a:t>En la parte autonómica tenemos parámetros para poder replicar las tarifas estatales en las de las comunidades autónomas, un parámetro para la parte general y otro para la parte especial.</a:t>
            </a:r>
            <a:endParaRPr lang="es-ES" dirty="0"/>
          </a:p>
          <a:p>
            <a:endParaRPr lang="es-ES" dirty="0" smtClean="0"/>
          </a:p>
          <a:p>
            <a:endParaRPr lang="es-ES"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43</a:t>
            </a:fld>
            <a:endParaRPr lang="en-US" dirty="0"/>
          </a:p>
        </p:txBody>
      </p:sp>
      <p:pic>
        <p:nvPicPr>
          <p:cNvPr id="6" name="Imagen 5"/>
          <p:cNvPicPr>
            <a:picLocks noChangeAspect="1"/>
          </p:cNvPicPr>
          <p:nvPr/>
        </p:nvPicPr>
        <p:blipFill>
          <a:blip r:embed="rId2"/>
          <a:stretch>
            <a:fillRect/>
          </a:stretch>
        </p:blipFill>
        <p:spPr>
          <a:xfrm>
            <a:off x="607868" y="2332471"/>
            <a:ext cx="10477500" cy="3286125"/>
          </a:xfrm>
          <a:prstGeom prst="rect">
            <a:avLst/>
          </a:prstGeom>
        </p:spPr>
      </p:pic>
      <p:sp>
        <p:nvSpPr>
          <p:cNvPr id="7" name="Rectángulo redondeado 6"/>
          <p:cNvSpPr/>
          <p:nvPr/>
        </p:nvSpPr>
        <p:spPr>
          <a:xfrm>
            <a:off x="-1" y="-25036"/>
            <a:ext cx="742950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Escalas de gravamen</a:t>
            </a:r>
            <a:endParaRPr lang="es-ES" sz="3600" dirty="0"/>
          </a:p>
        </p:txBody>
      </p:sp>
    </p:spTree>
    <p:extLst>
      <p:ext uri="{BB962C8B-B14F-4D97-AF65-F5344CB8AC3E}">
        <p14:creationId xmlns:p14="http://schemas.microsoft.com/office/powerpoint/2010/main" val="9854497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6473" y="948531"/>
            <a:ext cx="10515600" cy="4351338"/>
          </a:xfrm>
        </p:spPr>
        <p:txBody>
          <a:bodyPr>
            <a:normAutofit/>
          </a:bodyPr>
          <a:lstStyle/>
          <a:p>
            <a:r>
              <a:rPr lang="es-ES" dirty="0" smtClean="0"/>
              <a:t>Para cada comunidad autónoma tenemos una tabla con las escalas de gravamen de la parte general de la renta y otra con las de la parte especial o del ahorro</a:t>
            </a:r>
          </a:p>
          <a:p>
            <a:endParaRPr lang="es-ES" dirty="0"/>
          </a:p>
          <a:p>
            <a:endParaRPr lang="es-ES" dirty="0" smtClean="0"/>
          </a:p>
          <a:p>
            <a:endParaRPr lang="es-ES" dirty="0"/>
          </a:p>
        </p:txBody>
      </p:sp>
      <p:sp>
        <p:nvSpPr>
          <p:cNvPr id="5" name="Marcador de número de diapositiva 4"/>
          <p:cNvSpPr>
            <a:spLocks noGrp="1"/>
          </p:cNvSpPr>
          <p:nvPr>
            <p:ph type="sldNum" sz="quarter" idx="12"/>
          </p:nvPr>
        </p:nvSpPr>
        <p:spPr/>
        <p:txBody>
          <a:bodyPr/>
          <a:lstStyle/>
          <a:p>
            <a:fld id="{D57F1E4F-1CFF-5643-939E-02111984F565}" type="slidenum">
              <a:rPr lang="en-US" smtClean="0"/>
              <a:t>44</a:t>
            </a:fld>
            <a:endParaRPr lang="en-US" dirty="0"/>
          </a:p>
        </p:txBody>
      </p:sp>
      <p:pic>
        <p:nvPicPr>
          <p:cNvPr id="4" name="Imagen 3"/>
          <p:cNvPicPr>
            <a:picLocks noChangeAspect="1"/>
          </p:cNvPicPr>
          <p:nvPr/>
        </p:nvPicPr>
        <p:blipFill>
          <a:blip r:embed="rId2"/>
          <a:stretch>
            <a:fillRect/>
          </a:stretch>
        </p:blipFill>
        <p:spPr>
          <a:xfrm>
            <a:off x="287482" y="2396836"/>
            <a:ext cx="11658600" cy="2762250"/>
          </a:xfrm>
          <a:prstGeom prst="rect">
            <a:avLst/>
          </a:prstGeom>
        </p:spPr>
      </p:pic>
      <p:sp>
        <p:nvSpPr>
          <p:cNvPr id="6" name="Rectángulo redondeado 5"/>
          <p:cNvSpPr/>
          <p:nvPr/>
        </p:nvSpPr>
        <p:spPr>
          <a:xfrm>
            <a:off x="-1" y="-25036"/>
            <a:ext cx="742950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Escalas de gravamen</a:t>
            </a:r>
            <a:endParaRPr lang="es-ES" sz="3600" dirty="0"/>
          </a:p>
        </p:txBody>
      </p:sp>
    </p:spTree>
    <p:extLst>
      <p:ext uri="{BB962C8B-B14F-4D97-AF65-F5344CB8AC3E}">
        <p14:creationId xmlns:p14="http://schemas.microsoft.com/office/powerpoint/2010/main" val="31327138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45</a:t>
            </a:fld>
            <a:endParaRPr lang="en-US" dirty="0"/>
          </a:p>
        </p:txBody>
      </p:sp>
      <p:pic>
        <p:nvPicPr>
          <p:cNvPr id="5" name="Imagen 4"/>
          <p:cNvPicPr>
            <a:picLocks noChangeAspect="1"/>
          </p:cNvPicPr>
          <p:nvPr/>
        </p:nvPicPr>
        <p:blipFill>
          <a:blip r:embed="rId2"/>
          <a:stretch>
            <a:fillRect/>
          </a:stretch>
        </p:blipFill>
        <p:spPr>
          <a:xfrm>
            <a:off x="626486" y="1119043"/>
            <a:ext cx="10696575" cy="4543425"/>
          </a:xfrm>
          <a:prstGeom prst="rect">
            <a:avLst/>
          </a:prstGeom>
        </p:spPr>
      </p:pic>
      <p:sp>
        <p:nvSpPr>
          <p:cNvPr id="6" name="Rectángulo redondeado 5"/>
          <p:cNvSpPr/>
          <p:nvPr/>
        </p:nvSpPr>
        <p:spPr>
          <a:xfrm>
            <a:off x="0" y="-25036"/>
            <a:ext cx="5974774"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Deducciones</a:t>
            </a:r>
            <a:endParaRPr lang="es-ES" sz="3600" dirty="0"/>
          </a:p>
        </p:txBody>
      </p:sp>
    </p:spTree>
    <p:extLst>
      <p:ext uri="{BB962C8B-B14F-4D97-AF65-F5344CB8AC3E}">
        <p14:creationId xmlns:p14="http://schemas.microsoft.com/office/powerpoint/2010/main" val="22798042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080655"/>
            <a:ext cx="10515600" cy="5096308"/>
          </a:xfrm>
        </p:spPr>
        <p:txBody>
          <a:bodyPr>
            <a:normAutofit/>
          </a:bodyPr>
          <a:lstStyle/>
          <a:p>
            <a:r>
              <a:rPr lang="es-ES" dirty="0"/>
              <a:t>Sólo tenemos las partidas de la muestra con el importe que se ha deducido ese año.</a:t>
            </a:r>
          </a:p>
          <a:p>
            <a:r>
              <a:rPr lang="es-ES" dirty="0" smtClean="0"/>
              <a:t>Los parámetros que tenemos para las deducciones de la cuota íntegra son en general si se aplica o no se aplica la deducción y el porcentaje  para la parte estatal (el complementario a 100 es el de la parte autonómica).</a:t>
            </a:r>
          </a:p>
        </p:txBody>
      </p:sp>
      <p:sp>
        <p:nvSpPr>
          <p:cNvPr id="4" name="Marcador de número de diapositiva 3"/>
          <p:cNvSpPr>
            <a:spLocks noGrp="1"/>
          </p:cNvSpPr>
          <p:nvPr>
            <p:ph type="sldNum" sz="quarter" idx="12"/>
          </p:nvPr>
        </p:nvSpPr>
        <p:spPr/>
        <p:txBody>
          <a:bodyPr/>
          <a:lstStyle/>
          <a:p>
            <a:fld id="{D57F1E4F-1CFF-5643-939E-02111984F565}" type="slidenum">
              <a:rPr lang="en-US" smtClean="0"/>
              <a:t>46</a:t>
            </a:fld>
            <a:endParaRPr lang="en-US" dirty="0"/>
          </a:p>
        </p:txBody>
      </p:sp>
      <p:sp>
        <p:nvSpPr>
          <p:cNvPr id="5" name="Rectángulo redondeado 4"/>
          <p:cNvSpPr/>
          <p:nvPr/>
        </p:nvSpPr>
        <p:spPr>
          <a:xfrm>
            <a:off x="-1" y="-25036"/>
            <a:ext cx="9559637"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Deducciones de la cuota íntegra</a:t>
            </a:r>
            <a:endParaRPr lang="es-ES" sz="3600" dirty="0"/>
          </a:p>
        </p:txBody>
      </p:sp>
    </p:spTree>
    <p:extLst>
      <p:ext uri="{BB962C8B-B14F-4D97-AF65-F5344CB8AC3E}">
        <p14:creationId xmlns:p14="http://schemas.microsoft.com/office/powerpoint/2010/main" val="9084863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8625" y="959426"/>
            <a:ext cx="3705225" cy="4776355"/>
          </a:xfrm>
        </p:spPr>
        <p:txBody>
          <a:bodyPr>
            <a:normAutofit lnSpcReduction="10000"/>
          </a:bodyPr>
          <a:lstStyle/>
          <a:p>
            <a:r>
              <a:rPr lang="es-ES" sz="2000" dirty="0"/>
              <a:t>En algunas casos la deducción es un agregado de varias deducciones que tienen límites y porcentajes distintos y no tenemos la </a:t>
            </a:r>
            <a:r>
              <a:rPr lang="es-ES" sz="2000" dirty="0" smtClean="0"/>
              <a:t>desagregación. </a:t>
            </a:r>
          </a:p>
          <a:p>
            <a:r>
              <a:rPr lang="es-ES" sz="2000" dirty="0" smtClean="0"/>
              <a:t>Por ejemplo, </a:t>
            </a:r>
            <a:r>
              <a:rPr lang="es-ES" sz="2000" dirty="0"/>
              <a:t>la deducción por inversión en vivienda </a:t>
            </a:r>
            <a:r>
              <a:rPr lang="es-ES" sz="2000" dirty="0" smtClean="0"/>
              <a:t>habitual</a:t>
            </a:r>
          </a:p>
          <a:p>
            <a:r>
              <a:rPr lang="es-ES" sz="2000" dirty="0" smtClean="0"/>
              <a:t>Algunas de estas deducciones se han suprimido de la liquidación del impuesto pero se mantiene un régimen transitorio para </a:t>
            </a:r>
            <a:r>
              <a:rPr lang="es-ES" sz="2000" dirty="0"/>
              <a:t>aquellos contribuyentes </a:t>
            </a:r>
            <a:r>
              <a:rPr lang="es-ES" sz="2000" dirty="0" smtClean="0"/>
              <a:t>que tuvieran derecho a la deducción antes de la supresión de forma que se les permita continuar practicando la deducción en las mismas condiciones.</a:t>
            </a:r>
          </a:p>
          <a:p>
            <a:endParaRPr lang="es-ES" sz="2000"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47</a:t>
            </a:fld>
            <a:endParaRPr lang="en-US" dirty="0"/>
          </a:p>
        </p:txBody>
      </p:sp>
      <p:pic>
        <p:nvPicPr>
          <p:cNvPr id="5" name="Imagen 4"/>
          <p:cNvPicPr>
            <a:picLocks noChangeAspect="1"/>
          </p:cNvPicPr>
          <p:nvPr/>
        </p:nvPicPr>
        <p:blipFill>
          <a:blip r:embed="rId2"/>
          <a:stretch>
            <a:fillRect/>
          </a:stretch>
        </p:blipFill>
        <p:spPr>
          <a:xfrm>
            <a:off x="4133850" y="834736"/>
            <a:ext cx="7791450" cy="5810250"/>
          </a:xfrm>
          <a:prstGeom prst="rect">
            <a:avLst/>
          </a:prstGeom>
        </p:spPr>
      </p:pic>
      <p:sp>
        <p:nvSpPr>
          <p:cNvPr id="6" name="Rectángulo redondeado 5"/>
          <p:cNvSpPr/>
          <p:nvPr/>
        </p:nvSpPr>
        <p:spPr>
          <a:xfrm>
            <a:off x="-1" y="-25036"/>
            <a:ext cx="9559637"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Deducciones de la cuota íntegra</a:t>
            </a:r>
            <a:endParaRPr lang="es-ES" sz="3600" dirty="0"/>
          </a:p>
        </p:txBody>
      </p:sp>
    </p:spTree>
    <p:extLst>
      <p:ext uri="{BB962C8B-B14F-4D97-AF65-F5344CB8AC3E}">
        <p14:creationId xmlns:p14="http://schemas.microsoft.com/office/powerpoint/2010/main" val="12317912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38225" y="2949577"/>
            <a:ext cx="9277350" cy="2117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p:cNvSpPr>
            <a:spLocks noGrp="1"/>
          </p:cNvSpPr>
          <p:nvPr>
            <p:ph idx="1"/>
          </p:nvPr>
        </p:nvSpPr>
        <p:spPr>
          <a:xfrm>
            <a:off x="684934" y="1122109"/>
            <a:ext cx="10153650" cy="1395412"/>
          </a:xfrm>
        </p:spPr>
        <p:txBody>
          <a:bodyPr>
            <a:normAutofit/>
          </a:bodyPr>
          <a:lstStyle/>
          <a:p>
            <a:r>
              <a:rPr lang="es-ES" dirty="0" smtClean="0"/>
              <a:t>En algunos casos podemos calcular la base de deducción y modificar los porcentajes de deducción o los límites para poder aplicarla.</a:t>
            </a:r>
            <a:endParaRPr lang="es-ES"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48</a:t>
            </a:fld>
            <a:endParaRPr lang="en-US" dirty="0"/>
          </a:p>
        </p:txBody>
      </p:sp>
      <p:pic>
        <p:nvPicPr>
          <p:cNvPr id="5" name="Imagen 4"/>
          <p:cNvPicPr>
            <a:picLocks noChangeAspect="1"/>
          </p:cNvPicPr>
          <p:nvPr/>
        </p:nvPicPr>
        <p:blipFill>
          <a:blip r:embed="rId2"/>
          <a:stretch>
            <a:fillRect/>
          </a:stretch>
        </p:blipFill>
        <p:spPr>
          <a:xfrm>
            <a:off x="1181100" y="3019426"/>
            <a:ext cx="8953500" cy="1971675"/>
          </a:xfrm>
          <a:prstGeom prst="rect">
            <a:avLst/>
          </a:prstGeom>
          <a:effectLst>
            <a:softEdge rad="12700"/>
          </a:effectLst>
        </p:spPr>
      </p:pic>
      <p:sp>
        <p:nvSpPr>
          <p:cNvPr id="7" name="Rectángulo redondeado 6"/>
          <p:cNvSpPr/>
          <p:nvPr/>
        </p:nvSpPr>
        <p:spPr>
          <a:xfrm>
            <a:off x="-1" y="-25036"/>
            <a:ext cx="9559637"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Deducciones de la cuota íntegra</a:t>
            </a:r>
            <a:endParaRPr lang="es-ES" sz="3600" dirty="0"/>
          </a:p>
        </p:txBody>
      </p:sp>
    </p:spTree>
    <p:extLst>
      <p:ext uri="{BB962C8B-B14F-4D97-AF65-F5344CB8AC3E}">
        <p14:creationId xmlns:p14="http://schemas.microsoft.com/office/powerpoint/2010/main" val="18340783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2727" y="952789"/>
            <a:ext cx="10515600" cy="4351338"/>
          </a:xfrm>
        </p:spPr>
        <p:txBody>
          <a:bodyPr>
            <a:normAutofit/>
          </a:bodyPr>
          <a:lstStyle/>
          <a:p>
            <a:r>
              <a:rPr lang="es-ES" sz="2000" dirty="0" smtClean="0"/>
              <a:t>Las  </a:t>
            </a:r>
            <a:r>
              <a:rPr lang="es-ES" sz="2000" dirty="0"/>
              <a:t>deducciones autonómicas son propias de cada comunidad autónoma y su importe se aplica totalmente a minorar la cuota íntegra autonómica</a:t>
            </a:r>
            <a:r>
              <a:rPr lang="es-ES" sz="2000" dirty="0" smtClean="0"/>
              <a:t>.</a:t>
            </a:r>
          </a:p>
          <a:p>
            <a:pPr lvl="0"/>
            <a:r>
              <a:rPr lang="es-ES" sz="2000" dirty="0">
                <a:solidFill>
                  <a:prstClr val="black"/>
                </a:solidFill>
              </a:rPr>
              <a:t>Para cada deducción autonómica podemos decidir si se aplica o no. Suponemos que si se aplica es porque tiene derecho a tal deducción y no hacemos ninguna comprobación de requisitos ni del importe de la deducción.</a:t>
            </a:r>
          </a:p>
          <a:p>
            <a:endParaRPr lang="es-ES" dirty="0"/>
          </a:p>
        </p:txBody>
      </p:sp>
      <p:sp>
        <p:nvSpPr>
          <p:cNvPr id="5" name="Marcador de número de diapositiva 4"/>
          <p:cNvSpPr>
            <a:spLocks noGrp="1"/>
          </p:cNvSpPr>
          <p:nvPr>
            <p:ph type="sldNum" sz="quarter" idx="12"/>
          </p:nvPr>
        </p:nvSpPr>
        <p:spPr/>
        <p:txBody>
          <a:bodyPr/>
          <a:lstStyle/>
          <a:p>
            <a:fld id="{D57F1E4F-1CFF-5643-939E-02111984F565}" type="slidenum">
              <a:rPr lang="en-US" smtClean="0"/>
              <a:t>49</a:t>
            </a:fld>
            <a:endParaRPr lang="en-US" dirty="0"/>
          </a:p>
        </p:txBody>
      </p:sp>
      <p:pic>
        <p:nvPicPr>
          <p:cNvPr id="4" name="Imagen 3"/>
          <p:cNvPicPr>
            <a:picLocks noChangeAspect="1"/>
          </p:cNvPicPr>
          <p:nvPr/>
        </p:nvPicPr>
        <p:blipFill>
          <a:blip r:embed="rId2"/>
          <a:stretch>
            <a:fillRect/>
          </a:stretch>
        </p:blipFill>
        <p:spPr>
          <a:xfrm>
            <a:off x="1779875" y="2610282"/>
            <a:ext cx="8715375" cy="3119931"/>
          </a:xfrm>
          <a:prstGeom prst="rect">
            <a:avLst/>
          </a:prstGeom>
        </p:spPr>
      </p:pic>
      <p:sp>
        <p:nvSpPr>
          <p:cNvPr id="6" name="Rectángulo redondeado 5"/>
          <p:cNvSpPr/>
          <p:nvPr/>
        </p:nvSpPr>
        <p:spPr>
          <a:xfrm>
            <a:off x="-1" y="-25036"/>
            <a:ext cx="9559637"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Deducciones de la cuota íntegra</a:t>
            </a:r>
            <a:endParaRPr lang="es-ES" sz="3600" dirty="0"/>
          </a:p>
        </p:txBody>
      </p:sp>
    </p:spTree>
    <p:extLst>
      <p:ext uri="{BB962C8B-B14F-4D97-AF65-F5344CB8AC3E}">
        <p14:creationId xmlns:p14="http://schemas.microsoft.com/office/powerpoint/2010/main" val="4212833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267691"/>
            <a:ext cx="10515600" cy="5088659"/>
          </a:xfrm>
        </p:spPr>
        <p:txBody>
          <a:bodyPr/>
          <a:lstStyle/>
          <a:p>
            <a:pPr marL="0" indent="0">
              <a:buNone/>
            </a:pPr>
            <a:r>
              <a:rPr lang="es-ES" dirty="0" smtClean="0"/>
              <a:t>Pinchando en el icono simulaciones           del Impuesto sobre la Renta Personas Físicas accedemos a las simulaciones de este impuesto.</a:t>
            </a:r>
            <a:endParaRPr lang="es-ES"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5</a:t>
            </a:fld>
            <a:endParaRPr lang="en-US" dirty="0"/>
          </a:p>
        </p:txBody>
      </p:sp>
      <p:sp>
        <p:nvSpPr>
          <p:cNvPr id="5" name="Rectángulo redondeado 4"/>
          <p:cNvSpPr/>
          <p:nvPr/>
        </p:nvSpPr>
        <p:spPr>
          <a:xfrm>
            <a:off x="0" y="0"/>
            <a:ext cx="341861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IRPF</a:t>
            </a:r>
            <a:endParaRPr lang="es-ES" sz="3600" dirty="0"/>
          </a:p>
        </p:txBody>
      </p:sp>
      <p:pic>
        <p:nvPicPr>
          <p:cNvPr id="6" name="Imagen 5"/>
          <p:cNvPicPr>
            <a:picLocks noChangeAspect="1"/>
          </p:cNvPicPr>
          <p:nvPr/>
        </p:nvPicPr>
        <p:blipFill>
          <a:blip r:embed="rId2"/>
          <a:stretch>
            <a:fillRect/>
          </a:stretch>
        </p:blipFill>
        <p:spPr>
          <a:xfrm>
            <a:off x="2583440" y="2511351"/>
            <a:ext cx="7025120" cy="3606008"/>
          </a:xfrm>
          <a:prstGeom prst="rect">
            <a:avLst/>
          </a:prstGeom>
        </p:spPr>
      </p:pic>
      <p:pic>
        <p:nvPicPr>
          <p:cNvPr id="8" name="Imagen 7"/>
          <p:cNvPicPr>
            <a:picLocks noChangeAspect="1"/>
          </p:cNvPicPr>
          <p:nvPr/>
        </p:nvPicPr>
        <p:blipFill>
          <a:blip r:embed="rId3"/>
          <a:stretch>
            <a:fillRect/>
          </a:stretch>
        </p:blipFill>
        <p:spPr>
          <a:xfrm>
            <a:off x="6256194" y="1267691"/>
            <a:ext cx="552450" cy="447675"/>
          </a:xfrm>
          <a:prstGeom prst="rect">
            <a:avLst/>
          </a:prstGeom>
        </p:spPr>
      </p:pic>
    </p:spTree>
    <p:extLst>
      <p:ext uri="{BB962C8B-B14F-4D97-AF65-F5344CB8AC3E}">
        <p14:creationId xmlns:p14="http://schemas.microsoft.com/office/powerpoint/2010/main" val="26228328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8818" y="963180"/>
            <a:ext cx="10515600" cy="4351338"/>
          </a:xfrm>
        </p:spPr>
        <p:txBody>
          <a:bodyPr>
            <a:normAutofit/>
          </a:bodyPr>
          <a:lstStyle/>
          <a:p>
            <a:r>
              <a:rPr lang="es-ES" sz="2000" dirty="0" smtClean="0"/>
              <a:t>Podemos decidir si aplicar o no el conjunto de todas las deducciones autonómicas</a:t>
            </a:r>
            <a:endParaRPr lang="es-ES" sz="2000" dirty="0"/>
          </a:p>
        </p:txBody>
      </p:sp>
      <p:sp>
        <p:nvSpPr>
          <p:cNvPr id="5" name="Marcador de número de diapositiva 4"/>
          <p:cNvSpPr>
            <a:spLocks noGrp="1"/>
          </p:cNvSpPr>
          <p:nvPr>
            <p:ph type="sldNum" sz="quarter" idx="12"/>
          </p:nvPr>
        </p:nvSpPr>
        <p:spPr/>
        <p:txBody>
          <a:bodyPr/>
          <a:lstStyle/>
          <a:p>
            <a:fld id="{D57F1E4F-1CFF-5643-939E-02111984F565}" type="slidenum">
              <a:rPr lang="en-US" smtClean="0"/>
              <a:t>50</a:t>
            </a:fld>
            <a:endParaRPr lang="en-US" dirty="0"/>
          </a:p>
        </p:txBody>
      </p:sp>
      <p:pic>
        <p:nvPicPr>
          <p:cNvPr id="4" name="Imagen 3"/>
          <p:cNvPicPr>
            <a:picLocks noChangeAspect="1"/>
          </p:cNvPicPr>
          <p:nvPr/>
        </p:nvPicPr>
        <p:blipFill>
          <a:blip r:embed="rId2"/>
          <a:stretch>
            <a:fillRect/>
          </a:stretch>
        </p:blipFill>
        <p:spPr>
          <a:xfrm>
            <a:off x="703118" y="1834428"/>
            <a:ext cx="10401300" cy="2809875"/>
          </a:xfrm>
          <a:prstGeom prst="rect">
            <a:avLst/>
          </a:prstGeom>
        </p:spPr>
      </p:pic>
      <p:sp>
        <p:nvSpPr>
          <p:cNvPr id="6" name="Rectángulo redondeado 5"/>
          <p:cNvSpPr/>
          <p:nvPr/>
        </p:nvSpPr>
        <p:spPr>
          <a:xfrm>
            <a:off x="-1" y="-25036"/>
            <a:ext cx="9559637"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Deducciones de la cuota íntegra</a:t>
            </a:r>
            <a:endParaRPr lang="es-ES" sz="3600" dirty="0"/>
          </a:p>
        </p:txBody>
      </p:sp>
    </p:spTree>
    <p:extLst>
      <p:ext uri="{BB962C8B-B14F-4D97-AF65-F5344CB8AC3E}">
        <p14:creationId xmlns:p14="http://schemas.microsoft.com/office/powerpoint/2010/main" val="8976548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8427" y="963180"/>
            <a:ext cx="10515600" cy="4351338"/>
          </a:xfrm>
        </p:spPr>
        <p:txBody>
          <a:bodyPr>
            <a:normAutofit/>
          </a:bodyPr>
          <a:lstStyle/>
          <a:p>
            <a:r>
              <a:rPr lang="es-ES" sz="2000" dirty="0" smtClean="0"/>
              <a:t>En el caso de las deducciones de la cuota líquida nos ocurre lo mismo que en el las deducciones de la cuota íntegra. Tenemos en general parámetros para aplicar o no aplicar la deducción, y en el caso de aplicarla mantenemos el importe tal cual viene en la muestra.</a:t>
            </a:r>
            <a:endParaRPr lang="es-ES" sz="2000" dirty="0"/>
          </a:p>
          <a:p>
            <a:endParaRPr lang="es-ES" sz="2000"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51</a:t>
            </a:fld>
            <a:endParaRPr lang="en-US" dirty="0"/>
          </a:p>
        </p:txBody>
      </p:sp>
      <p:pic>
        <p:nvPicPr>
          <p:cNvPr id="6" name="Imagen 5"/>
          <p:cNvPicPr>
            <a:picLocks noChangeAspect="1"/>
          </p:cNvPicPr>
          <p:nvPr/>
        </p:nvPicPr>
        <p:blipFill>
          <a:blip r:embed="rId2"/>
          <a:stretch>
            <a:fillRect/>
          </a:stretch>
        </p:blipFill>
        <p:spPr>
          <a:xfrm>
            <a:off x="1581150" y="1987550"/>
            <a:ext cx="8401050" cy="3409950"/>
          </a:xfrm>
          <a:prstGeom prst="rect">
            <a:avLst/>
          </a:prstGeom>
        </p:spPr>
      </p:pic>
      <p:sp>
        <p:nvSpPr>
          <p:cNvPr id="7" name="Rectángulo redondeado 6"/>
          <p:cNvSpPr/>
          <p:nvPr/>
        </p:nvSpPr>
        <p:spPr>
          <a:xfrm>
            <a:off x="-1" y="-25036"/>
            <a:ext cx="9559637"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Deducciones de la cuota líquida</a:t>
            </a:r>
            <a:endParaRPr lang="es-ES" sz="3600" dirty="0"/>
          </a:p>
        </p:txBody>
      </p:sp>
    </p:spTree>
    <p:extLst>
      <p:ext uri="{BB962C8B-B14F-4D97-AF65-F5344CB8AC3E}">
        <p14:creationId xmlns:p14="http://schemas.microsoft.com/office/powerpoint/2010/main" val="19999729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4682" y="1056698"/>
            <a:ext cx="10515600" cy="4351338"/>
          </a:xfrm>
        </p:spPr>
        <p:txBody>
          <a:bodyPr>
            <a:normAutofit/>
          </a:bodyPr>
          <a:lstStyle/>
          <a:p>
            <a:r>
              <a:rPr lang="es-ES" sz="2000" dirty="0" smtClean="0"/>
              <a:t>Para otras deducciones podemos calcular su base y tomar decisiones sobre el importe </a:t>
            </a:r>
            <a:r>
              <a:rPr lang="es-ES" sz="2000" dirty="0"/>
              <a:t>y la forma de </a:t>
            </a:r>
            <a:r>
              <a:rPr lang="es-ES" sz="2000" dirty="0" smtClean="0"/>
              <a:t>aplicación en el caso de que se aplique la deducción.</a:t>
            </a:r>
            <a:endParaRPr lang="es-ES" sz="2000" dirty="0"/>
          </a:p>
          <a:p>
            <a:pPr marL="0" indent="0">
              <a:buNone/>
            </a:pPr>
            <a:endParaRPr lang="es-ES" sz="2000" dirty="0"/>
          </a:p>
        </p:txBody>
      </p:sp>
      <p:sp>
        <p:nvSpPr>
          <p:cNvPr id="5" name="Marcador de número de diapositiva 4"/>
          <p:cNvSpPr>
            <a:spLocks noGrp="1"/>
          </p:cNvSpPr>
          <p:nvPr>
            <p:ph type="sldNum" sz="quarter" idx="12"/>
          </p:nvPr>
        </p:nvSpPr>
        <p:spPr/>
        <p:txBody>
          <a:bodyPr/>
          <a:lstStyle/>
          <a:p>
            <a:fld id="{D57F1E4F-1CFF-5643-939E-02111984F565}" type="slidenum">
              <a:rPr lang="en-US" smtClean="0"/>
              <a:t>52</a:t>
            </a:fld>
            <a:endParaRPr lang="en-US" dirty="0"/>
          </a:p>
        </p:txBody>
      </p:sp>
      <p:pic>
        <p:nvPicPr>
          <p:cNvPr id="4" name="Imagen 3"/>
          <p:cNvPicPr>
            <a:picLocks noChangeAspect="1"/>
          </p:cNvPicPr>
          <p:nvPr/>
        </p:nvPicPr>
        <p:blipFill>
          <a:blip r:embed="rId2"/>
          <a:stretch>
            <a:fillRect/>
          </a:stretch>
        </p:blipFill>
        <p:spPr>
          <a:xfrm>
            <a:off x="1148196" y="2020094"/>
            <a:ext cx="9563100" cy="2133600"/>
          </a:xfrm>
          <a:prstGeom prst="rect">
            <a:avLst/>
          </a:prstGeom>
        </p:spPr>
      </p:pic>
      <p:sp>
        <p:nvSpPr>
          <p:cNvPr id="6" name="Rectángulo redondeado 5"/>
          <p:cNvSpPr/>
          <p:nvPr/>
        </p:nvSpPr>
        <p:spPr>
          <a:xfrm>
            <a:off x="-1" y="-25036"/>
            <a:ext cx="9559637"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Deducciones de la cuota líquida</a:t>
            </a:r>
            <a:endParaRPr lang="es-ES" sz="3600" dirty="0"/>
          </a:p>
        </p:txBody>
      </p:sp>
    </p:spTree>
    <p:extLst>
      <p:ext uri="{BB962C8B-B14F-4D97-AF65-F5344CB8AC3E}">
        <p14:creationId xmlns:p14="http://schemas.microsoft.com/office/powerpoint/2010/main" val="21116889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500766"/>
            <a:ext cx="10515600" cy="4351338"/>
          </a:xfrm>
        </p:spPr>
        <p:txBody>
          <a:bodyPr>
            <a:normAutofit/>
          </a:bodyPr>
          <a:lstStyle/>
          <a:p>
            <a:r>
              <a:rPr lang="es-ES" sz="2000" dirty="0" smtClean="0"/>
              <a:t>La cuota a la que se llega después de aplicar las deducciones debe ser positiva o cero, pero existen determinadas deducciones que pueden hacer que la cuota sea negativa.</a:t>
            </a:r>
          </a:p>
          <a:p>
            <a:r>
              <a:rPr lang="es-ES" sz="2000" dirty="0" smtClean="0"/>
              <a:t>Los parámetros que tenemos para estos parámetros son el importe máximo de deducción, si el parámetro correspondiente toma el valor 0 es porque la deducción no se aplica.</a:t>
            </a:r>
          </a:p>
          <a:p>
            <a:r>
              <a:rPr lang="es-ES" sz="2000" dirty="0" smtClean="0"/>
              <a:t>La aplicación de estas deducciones supone varios requisitos que no podemos verificar en su totalidad, por lo que en el caso de que exista la partida en la muestra suponemos que si se la han aplicado es porque tienen derecho a ella. </a:t>
            </a:r>
          </a:p>
          <a:p>
            <a:r>
              <a:rPr lang="es-ES" sz="2000" dirty="0" smtClean="0"/>
              <a:t>En el caso de las nuevas deducciones por familia numerosa o por ascendientes o descendientes discapacitados, que no aparecen todavía en las muestras lo que hacemos es crear unas variables en función de los datos que nos permitan seleccionar los declarantes a los que les vamos a aplicar la deducción</a:t>
            </a:r>
          </a:p>
          <a:p>
            <a:pPr marL="0" indent="0">
              <a:buNone/>
            </a:pPr>
            <a:endParaRPr lang="es-ES" sz="2000"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53</a:t>
            </a:fld>
            <a:endParaRPr lang="en-US" dirty="0"/>
          </a:p>
        </p:txBody>
      </p:sp>
      <p:sp>
        <p:nvSpPr>
          <p:cNvPr id="5" name="Rectángulo redondeado 4"/>
          <p:cNvSpPr/>
          <p:nvPr/>
        </p:nvSpPr>
        <p:spPr>
          <a:xfrm>
            <a:off x="0" y="0"/>
            <a:ext cx="12192000" cy="6469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200" b="1" dirty="0" err="1"/>
              <a:t>TaxSim</a:t>
            </a:r>
            <a:r>
              <a:rPr lang="es-ES" sz="3200" b="1" dirty="0"/>
              <a:t>-IEF. </a:t>
            </a:r>
            <a:r>
              <a:rPr lang="es-ES" sz="3200" b="1" dirty="0" smtClean="0"/>
              <a:t>IRPF. </a:t>
            </a:r>
            <a:r>
              <a:rPr lang="es-ES" sz="3000" dirty="0" smtClean="0"/>
              <a:t>Deducciones de la cuota resultante de la autoliquidación</a:t>
            </a:r>
            <a:endParaRPr lang="es-ES" sz="3000" dirty="0"/>
          </a:p>
        </p:txBody>
      </p:sp>
    </p:spTree>
    <p:extLst>
      <p:ext uri="{BB962C8B-B14F-4D97-AF65-F5344CB8AC3E}">
        <p14:creationId xmlns:p14="http://schemas.microsoft.com/office/powerpoint/2010/main" val="23074048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54</a:t>
            </a:fld>
            <a:endParaRPr lang="en-US" dirty="0"/>
          </a:p>
        </p:txBody>
      </p:sp>
      <p:pic>
        <p:nvPicPr>
          <p:cNvPr id="5" name="Imagen 4"/>
          <p:cNvPicPr>
            <a:picLocks noChangeAspect="1"/>
          </p:cNvPicPr>
          <p:nvPr/>
        </p:nvPicPr>
        <p:blipFill>
          <a:blip r:embed="rId2"/>
          <a:stretch>
            <a:fillRect/>
          </a:stretch>
        </p:blipFill>
        <p:spPr>
          <a:xfrm>
            <a:off x="1514475" y="1277505"/>
            <a:ext cx="8467725" cy="4038600"/>
          </a:xfrm>
          <a:prstGeom prst="rect">
            <a:avLst/>
          </a:prstGeom>
        </p:spPr>
      </p:pic>
      <p:sp>
        <p:nvSpPr>
          <p:cNvPr id="6" name="Rectángulo redondeado 5"/>
          <p:cNvSpPr/>
          <p:nvPr/>
        </p:nvSpPr>
        <p:spPr>
          <a:xfrm>
            <a:off x="0" y="0"/>
            <a:ext cx="12192000" cy="6469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200" b="1" dirty="0" err="1"/>
              <a:t>TaxSim</a:t>
            </a:r>
            <a:r>
              <a:rPr lang="es-ES" sz="3200" b="1" dirty="0"/>
              <a:t>-IEF. </a:t>
            </a:r>
            <a:r>
              <a:rPr lang="es-ES" sz="3200" b="1" dirty="0" smtClean="0"/>
              <a:t>IRPF. </a:t>
            </a:r>
            <a:r>
              <a:rPr lang="es-ES" sz="3000" dirty="0" smtClean="0"/>
              <a:t>Deducciones de la cuota resultante de la autoliquidación</a:t>
            </a:r>
            <a:endParaRPr lang="es-ES" sz="3000" dirty="0"/>
          </a:p>
        </p:txBody>
      </p:sp>
    </p:spTree>
    <p:extLst>
      <p:ext uri="{BB962C8B-B14F-4D97-AF65-F5344CB8AC3E}">
        <p14:creationId xmlns:p14="http://schemas.microsoft.com/office/powerpoint/2010/main" val="954370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828028"/>
            <a:ext cx="10515600" cy="4351338"/>
          </a:xfrm>
        </p:spPr>
        <p:txBody>
          <a:bodyPr>
            <a:normAutofit/>
          </a:bodyPr>
          <a:lstStyle/>
          <a:p>
            <a:r>
              <a:rPr lang="es-ES" sz="2000" dirty="0" smtClean="0"/>
              <a:t>Es el último módulo que se ha añadido al simulador</a:t>
            </a:r>
          </a:p>
          <a:p>
            <a:r>
              <a:rPr lang="es-ES" sz="2000" dirty="0" smtClean="0"/>
              <a:t>No forma parte de la liquidación del IRPF propiamente dicha </a:t>
            </a:r>
          </a:p>
          <a:p>
            <a:r>
              <a:rPr lang="es-ES" sz="2000" dirty="0" smtClean="0"/>
              <a:t>Se ha incluido para ver el efecto de la modificación de los porcentajes de retención dados en la Ley para la Reforma del IRPF</a:t>
            </a:r>
          </a:p>
        </p:txBody>
      </p:sp>
      <p:sp>
        <p:nvSpPr>
          <p:cNvPr id="5" name="Marcador de número de diapositiva 4"/>
          <p:cNvSpPr>
            <a:spLocks noGrp="1"/>
          </p:cNvSpPr>
          <p:nvPr>
            <p:ph type="sldNum" sz="quarter" idx="12"/>
          </p:nvPr>
        </p:nvSpPr>
        <p:spPr/>
        <p:txBody>
          <a:bodyPr/>
          <a:lstStyle/>
          <a:p>
            <a:fld id="{D57F1E4F-1CFF-5643-939E-02111984F565}" type="slidenum">
              <a:rPr lang="en-US" smtClean="0"/>
              <a:t>55</a:t>
            </a:fld>
            <a:endParaRPr lang="en-US" dirty="0"/>
          </a:p>
        </p:txBody>
      </p:sp>
      <p:pic>
        <p:nvPicPr>
          <p:cNvPr id="4" name="Imagen 3"/>
          <p:cNvPicPr>
            <a:picLocks noChangeAspect="1"/>
          </p:cNvPicPr>
          <p:nvPr/>
        </p:nvPicPr>
        <p:blipFill>
          <a:blip r:embed="rId2"/>
          <a:stretch>
            <a:fillRect/>
          </a:stretch>
        </p:blipFill>
        <p:spPr>
          <a:xfrm>
            <a:off x="2286000" y="2288047"/>
            <a:ext cx="8271163" cy="4068303"/>
          </a:xfrm>
          <a:prstGeom prst="rect">
            <a:avLst/>
          </a:prstGeom>
        </p:spPr>
      </p:pic>
      <p:sp>
        <p:nvSpPr>
          <p:cNvPr id="7" name="Rectángulo redondeado 6"/>
          <p:cNvSpPr/>
          <p:nvPr/>
        </p:nvSpPr>
        <p:spPr>
          <a:xfrm>
            <a:off x="-1" y="-25036"/>
            <a:ext cx="5808519"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Retenciones</a:t>
            </a:r>
            <a:endParaRPr lang="es-ES" sz="3600" dirty="0"/>
          </a:p>
        </p:txBody>
      </p:sp>
    </p:spTree>
    <p:extLst>
      <p:ext uri="{BB962C8B-B14F-4D97-AF65-F5344CB8AC3E}">
        <p14:creationId xmlns:p14="http://schemas.microsoft.com/office/powerpoint/2010/main" val="18977022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828028"/>
            <a:ext cx="10515600" cy="4351338"/>
          </a:xfrm>
        </p:spPr>
        <p:txBody>
          <a:bodyPr>
            <a:normAutofit/>
          </a:bodyPr>
          <a:lstStyle/>
          <a:p>
            <a:r>
              <a:rPr lang="es-ES" sz="2000" dirty="0" smtClean="0"/>
              <a:t>Para dotar al simulador de un comportamiento dinámico se han incluido unos parámetros para poder modificar el número de declarantes y determinadas rentas.</a:t>
            </a:r>
          </a:p>
          <a:p>
            <a:r>
              <a:rPr lang="es-ES" sz="2000" dirty="0" smtClean="0"/>
              <a:t>Hay un módulo con los parámetros de actualización de población y rentas para cada base de datos utilizada en la simulación</a:t>
            </a:r>
          </a:p>
          <a:p>
            <a:r>
              <a:rPr lang="es-ES" sz="2000" dirty="0"/>
              <a:t>Los valores de referencia los calculamos a partir de las estadísticas publicadas por la AEAT </a:t>
            </a:r>
          </a:p>
          <a:p>
            <a:pPr lvl="1"/>
            <a:r>
              <a:rPr lang="es-ES" sz="2000" dirty="0"/>
              <a:t>para el número de declarantes por comunidad autónoma </a:t>
            </a:r>
          </a:p>
          <a:p>
            <a:pPr lvl="1"/>
            <a:r>
              <a:rPr lang="es-ES" sz="2000" dirty="0"/>
              <a:t>para el importe de determinados rendimientos </a:t>
            </a:r>
          </a:p>
          <a:p>
            <a:pPr lvl="1"/>
            <a:r>
              <a:rPr lang="es-ES" sz="2000" dirty="0"/>
              <a:t>para  el total de deducciones de la cuota íntegra en su parte estatal y autonómica</a:t>
            </a:r>
          </a:p>
          <a:p>
            <a:pPr marL="0" indent="0">
              <a:buNone/>
            </a:pPr>
            <a:endParaRPr lang="es-ES" sz="2000" dirty="0" smtClean="0"/>
          </a:p>
          <a:p>
            <a:endParaRPr lang="es-ES" sz="2000" dirty="0" smtClean="0"/>
          </a:p>
        </p:txBody>
      </p:sp>
      <p:sp>
        <p:nvSpPr>
          <p:cNvPr id="5" name="Marcador de número de diapositiva 4"/>
          <p:cNvSpPr>
            <a:spLocks noGrp="1"/>
          </p:cNvSpPr>
          <p:nvPr>
            <p:ph type="sldNum" sz="quarter" idx="12"/>
          </p:nvPr>
        </p:nvSpPr>
        <p:spPr/>
        <p:txBody>
          <a:bodyPr/>
          <a:lstStyle/>
          <a:p>
            <a:fld id="{D57F1E4F-1CFF-5643-939E-02111984F565}" type="slidenum">
              <a:rPr lang="en-US" smtClean="0"/>
              <a:t>56</a:t>
            </a:fld>
            <a:endParaRPr lang="en-US" dirty="0"/>
          </a:p>
        </p:txBody>
      </p:sp>
      <p:sp>
        <p:nvSpPr>
          <p:cNvPr id="7" name="Rectángulo redondeado 6"/>
          <p:cNvSpPr/>
          <p:nvPr/>
        </p:nvSpPr>
        <p:spPr>
          <a:xfrm>
            <a:off x="-1" y="-25036"/>
            <a:ext cx="6525492"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Actualizaciones</a:t>
            </a:r>
            <a:endParaRPr lang="es-ES" sz="3600" dirty="0"/>
          </a:p>
        </p:txBody>
      </p:sp>
      <p:pic>
        <p:nvPicPr>
          <p:cNvPr id="2" name="Imagen 1"/>
          <p:cNvPicPr>
            <a:picLocks noChangeAspect="1"/>
          </p:cNvPicPr>
          <p:nvPr/>
        </p:nvPicPr>
        <p:blipFill>
          <a:blip r:embed="rId2"/>
          <a:stretch>
            <a:fillRect/>
          </a:stretch>
        </p:blipFill>
        <p:spPr>
          <a:xfrm>
            <a:off x="737321" y="3774291"/>
            <a:ext cx="10925175" cy="1543050"/>
          </a:xfrm>
          <a:prstGeom prst="rect">
            <a:avLst/>
          </a:prstGeom>
        </p:spPr>
      </p:pic>
    </p:spTree>
    <p:extLst>
      <p:ext uri="{BB962C8B-B14F-4D97-AF65-F5344CB8AC3E}">
        <p14:creationId xmlns:p14="http://schemas.microsoft.com/office/powerpoint/2010/main" val="23092245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765463" y="1896773"/>
            <a:ext cx="10515600" cy="3528784"/>
          </a:xfrm>
          <a:prstGeom prst="rect">
            <a:avLst/>
          </a:prstGeom>
        </p:spPr>
      </p:pic>
      <p:sp>
        <p:nvSpPr>
          <p:cNvPr id="3" name="Marcador de número de diapositiva 2"/>
          <p:cNvSpPr>
            <a:spLocks noGrp="1"/>
          </p:cNvSpPr>
          <p:nvPr>
            <p:ph type="sldNum" sz="quarter" idx="12"/>
          </p:nvPr>
        </p:nvSpPr>
        <p:spPr/>
        <p:txBody>
          <a:bodyPr/>
          <a:lstStyle/>
          <a:p>
            <a:fld id="{D57F1E4F-1CFF-5643-939E-02111984F565}" type="slidenum">
              <a:rPr lang="en-US" smtClean="0"/>
              <a:t>57</a:t>
            </a:fld>
            <a:endParaRPr lang="en-US" dirty="0"/>
          </a:p>
        </p:txBody>
      </p:sp>
      <p:sp>
        <p:nvSpPr>
          <p:cNvPr id="5" name="Rectángulo redondeado 4"/>
          <p:cNvSpPr/>
          <p:nvPr/>
        </p:nvSpPr>
        <p:spPr>
          <a:xfrm>
            <a:off x="-1" y="-25036"/>
            <a:ext cx="6525492"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Actualizaciones</a:t>
            </a:r>
            <a:endParaRPr lang="es-ES" sz="3600" dirty="0"/>
          </a:p>
        </p:txBody>
      </p:sp>
      <p:sp>
        <p:nvSpPr>
          <p:cNvPr id="7" name="CuadroTexto 6"/>
          <p:cNvSpPr txBox="1"/>
          <p:nvPr/>
        </p:nvSpPr>
        <p:spPr>
          <a:xfrm>
            <a:off x="727364" y="1091045"/>
            <a:ext cx="4748645" cy="523220"/>
          </a:xfrm>
          <a:prstGeom prst="rect">
            <a:avLst/>
          </a:prstGeom>
          <a:noFill/>
        </p:spPr>
        <p:txBody>
          <a:bodyPr wrap="square" rtlCol="0">
            <a:spAutoFit/>
          </a:bodyPr>
          <a:lstStyle/>
          <a:p>
            <a:r>
              <a:rPr lang="es-ES" sz="2800" u="sng" dirty="0" smtClean="0"/>
              <a:t>Actualización de población</a:t>
            </a:r>
            <a:endParaRPr lang="es-ES" sz="2800" u="sng" dirty="0"/>
          </a:p>
        </p:txBody>
      </p:sp>
    </p:spTree>
    <p:extLst>
      <p:ext uri="{BB962C8B-B14F-4D97-AF65-F5344CB8AC3E}">
        <p14:creationId xmlns:p14="http://schemas.microsoft.com/office/powerpoint/2010/main" val="1020751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58</a:t>
            </a:fld>
            <a:endParaRPr lang="en-US" dirty="0"/>
          </a:p>
        </p:txBody>
      </p:sp>
      <p:pic>
        <p:nvPicPr>
          <p:cNvPr id="5" name="Imagen 4"/>
          <p:cNvPicPr>
            <a:picLocks noChangeAspect="1"/>
          </p:cNvPicPr>
          <p:nvPr/>
        </p:nvPicPr>
        <p:blipFill>
          <a:blip r:embed="rId2"/>
          <a:stretch>
            <a:fillRect/>
          </a:stretch>
        </p:blipFill>
        <p:spPr>
          <a:xfrm>
            <a:off x="952500" y="1385354"/>
            <a:ext cx="10401300" cy="4970996"/>
          </a:xfrm>
          <a:prstGeom prst="rect">
            <a:avLst/>
          </a:prstGeom>
        </p:spPr>
      </p:pic>
      <p:sp>
        <p:nvSpPr>
          <p:cNvPr id="6" name="Rectángulo redondeado 5"/>
          <p:cNvSpPr/>
          <p:nvPr/>
        </p:nvSpPr>
        <p:spPr>
          <a:xfrm>
            <a:off x="-1" y="-25036"/>
            <a:ext cx="6525492"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Actualizaciones</a:t>
            </a:r>
            <a:endParaRPr lang="es-ES" sz="3600" dirty="0"/>
          </a:p>
        </p:txBody>
      </p:sp>
      <p:sp>
        <p:nvSpPr>
          <p:cNvPr id="8" name="CuadroTexto 7"/>
          <p:cNvSpPr txBox="1"/>
          <p:nvPr/>
        </p:nvSpPr>
        <p:spPr>
          <a:xfrm>
            <a:off x="706583" y="840436"/>
            <a:ext cx="4748645" cy="523220"/>
          </a:xfrm>
          <a:prstGeom prst="rect">
            <a:avLst/>
          </a:prstGeom>
          <a:noFill/>
        </p:spPr>
        <p:txBody>
          <a:bodyPr wrap="square" rtlCol="0">
            <a:spAutoFit/>
          </a:bodyPr>
          <a:lstStyle/>
          <a:p>
            <a:r>
              <a:rPr lang="es-ES" sz="2800" u="sng" dirty="0" smtClean="0"/>
              <a:t>Actualización de rentas</a:t>
            </a:r>
            <a:endParaRPr lang="es-ES" sz="2800" u="sng" dirty="0"/>
          </a:p>
        </p:txBody>
      </p:sp>
    </p:spTree>
    <p:extLst>
      <p:ext uri="{BB962C8B-B14F-4D97-AF65-F5344CB8AC3E}">
        <p14:creationId xmlns:p14="http://schemas.microsoft.com/office/powerpoint/2010/main" val="18863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8036" y="1002790"/>
            <a:ext cx="10515600" cy="4351338"/>
          </a:xfrm>
        </p:spPr>
        <p:txBody>
          <a:bodyPr>
            <a:normAutofit/>
          </a:bodyPr>
          <a:lstStyle/>
          <a:p>
            <a:r>
              <a:rPr lang="es-ES" sz="2000" dirty="0" smtClean="0"/>
              <a:t>El módulo de salidas permite seleccionar que salidas queremos de nuestra simulación</a:t>
            </a:r>
          </a:p>
          <a:p>
            <a:pPr marL="0" indent="0">
              <a:buNone/>
            </a:pPr>
            <a:r>
              <a:rPr lang="es-ES" sz="2000" dirty="0" smtClean="0"/>
              <a:t> </a:t>
            </a:r>
          </a:p>
        </p:txBody>
      </p:sp>
      <p:sp>
        <p:nvSpPr>
          <p:cNvPr id="4" name="Marcador de número de diapositiva 3"/>
          <p:cNvSpPr>
            <a:spLocks noGrp="1"/>
          </p:cNvSpPr>
          <p:nvPr>
            <p:ph type="sldNum" sz="quarter" idx="12"/>
          </p:nvPr>
        </p:nvSpPr>
        <p:spPr/>
        <p:txBody>
          <a:bodyPr/>
          <a:lstStyle/>
          <a:p>
            <a:fld id="{D57F1E4F-1CFF-5643-939E-02111984F565}" type="slidenum">
              <a:rPr lang="en-US" smtClean="0"/>
              <a:t>59</a:t>
            </a:fld>
            <a:endParaRPr lang="en-US" dirty="0"/>
          </a:p>
        </p:txBody>
      </p:sp>
      <p:pic>
        <p:nvPicPr>
          <p:cNvPr id="6" name="Imagen 5"/>
          <p:cNvPicPr>
            <a:picLocks noChangeAspect="1"/>
          </p:cNvPicPr>
          <p:nvPr/>
        </p:nvPicPr>
        <p:blipFill>
          <a:blip r:embed="rId2"/>
          <a:stretch>
            <a:fillRect/>
          </a:stretch>
        </p:blipFill>
        <p:spPr>
          <a:xfrm>
            <a:off x="792307" y="1525078"/>
            <a:ext cx="9696450" cy="3829050"/>
          </a:xfrm>
          <a:prstGeom prst="rect">
            <a:avLst/>
          </a:prstGeom>
        </p:spPr>
      </p:pic>
      <p:sp>
        <p:nvSpPr>
          <p:cNvPr id="7" name="Rectángulo redondeado 6"/>
          <p:cNvSpPr/>
          <p:nvPr/>
        </p:nvSpPr>
        <p:spPr>
          <a:xfrm>
            <a:off x="-1" y="-25036"/>
            <a:ext cx="4821383"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Salidas</a:t>
            </a:r>
            <a:endParaRPr lang="es-ES" sz="3600" dirty="0"/>
          </a:p>
        </p:txBody>
      </p:sp>
    </p:spTree>
    <p:extLst>
      <p:ext uri="{BB962C8B-B14F-4D97-AF65-F5344CB8AC3E}">
        <p14:creationId xmlns:p14="http://schemas.microsoft.com/office/powerpoint/2010/main" val="2545624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267691"/>
            <a:ext cx="10515600" cy="5088659"/>
          </a:xfrm>
        </p:spPr>
        <p:txBody>
          <a:bodyPr/>
          <a:lstStyle/>
          <a:p>
            <a:pPr marL="0" indent="0">
              <a:buNone/>
            </a:pPr>
            <a:r>
              <a:rPr lang="es-ES" dirty="0" smtClean="0"/>
              <a:t>La primera vez que nos conectamos no aparece ningún dato. Para empezar a trabajar hay que pinchar en el </a:t>
            </a:r>
            <a:r>
              <a:rPr lang="es-ES" dirty="0"/>
              <a:t>b</a:t>
            </a:r>
            <a:r>
              <a:rPr lang="es-ES" dirty="0" smtClean="0"/>
              <a:t>otón </a:t>
            </a:r>
            <a:endParaRPr lang="es-ES"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6</a:t>
            </a:fld>
            <a:endParaRPr lang="en-US" dirty="0"/>
          </a:p>
        </p:txBody>
      </p:sp>
      <p:sp>
        <p:nvSpPr>
          <p:cNvPr id="5" name="Rectángulo redondeado 4"/>
          <p:cNvSpPr/>
          <p:nvPr/>
        </p:nvSpPr>
        <p:spPr>
          <a:xfrm>
            <a:off x="0" y="0"/>
            <a:ext cx="341861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IRPF</a:t>
            </a:r>
            <a:endParaRPr lang="es-ES" sz="3600" dirty="0"/>
          </a:p>
        </p:txBody>
      </p:sp>
      <p:pic>
        <p:nvPicPr>
          <p:cNvPr id="7" name="Marcador de contenido 4"/>
          <p:cNvPicPr>
            <a:picLocks noChangeAspect="1"/>
          </p:cNvPicPr>
          <p:nvPr/>
        </p:nvPicPr>
        <p:blipFill>
          <a:blip r:embed="rId2"/>
          <a:stretch>
            <a:fillRect/>
          </a:stretch>
        </p:blipFill>
        <p:spPr>
          <a:xfrm>
            <a:off x="1904943" y="2187575"/>
            <a:ext cx="5680420" cy="4027164"/>
          </a:xfrm>
          <a:prstGeom prst="rect">
            <a:avLst/>
          </a:prstGeom>
        </p:spPr>
      </p:pic>
      <p:pic>
        <p:nvPicPr>
          <p:cNvPr id="2" name="Imagen 1"/>
          <p:cNvPicPr>
            <a:picLocks noChangeAspect="1"/>
          </p:cNvPicPr>
          <p:nvPr/>
        </p:nvPicPr>
        <p:blipFill>
          <a:blip r:embed="rId3"/>
          <a:stretch>
            <a:fillRect/>
          </a:stretch>
        </p:blipFill>
        <p:spPr>
          <a:xfrm>
            <a:off x="7834745" y="1712678"/>
            <a:ext cx="2026227" cy="474897"/>
          </a:xfrm>
          <a:prstGeom prst="rect">
            <a:avLst/>
          </a:prstGeom>
        </p:spPr>
      </p:pic>
    </p:spTree>
    <p:extLst>
      <p:ext uri="{BB962C8B-B14F-4D97-AF65-F5344CB8AC3E}">
        <p14:creationId xmlns:p14="http://schemas.microsoft.com/office/powerpoint/2010/main" val="28874815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2336" y="1046307"/>
            <a:ext cx="10515600" cy="4351338"/>
          </a:xfrm>
        </p:spPr>
        <p:txBody>
          <a:bodyPr>
            <a:normAutofit/>
          </a:bodyPr>
          <a:lstStyle/>
          <a:p>
            <a:r>
              <a:rPr lang="es-ES" sz="2000" dirty="0" smtClean="0"/>
              <a:t>Siempre vamos a tener en la salida el importe total de los principales agregados</a:t>
            </a:r>
          </a:p>
          <a:p>
            <a:r>
              <a:rPr lang="es-ES" sz="2000" dirty="0" smtClean="0"/>
              <a:t>Podemos seleccionar si queremos comparar los resultados con los de una simulación que hayamos realizado y guardado previamente</a:t>
            </a:r>
          </a:p>
          <a:p>
            <a:r>
              <a:rPr lang="es-ES" sz="2000" dirty="0" smtClean="0"/>
              <a:t>Salidas desagregadas por tipos marginales, tramos de renta, decilas de base imponible o de renta antes de impuestos.</a:t>
            </a:r>
          </a:p>
          <a:p>
            <a:r>
              <a:rPr lang="es-ES" sz="2000" dirty="0" smtClean="0"/>
              <a:t>Salidas por comunidades autónomas</a:t>
            </a:r>
          </a:p>
          <a:p>
            <a:r>
              <a:rPr lang="es-ES" sz="2000" dirty="0" smtClean="0"/>
              <a:t>Salidas por situación familiar, tipo de declaración</a:t>
            </a:r>
          </a:p>
          <a:p>
            <a:r>
              <a:rPr lang="es-ES" sz="2000" dirty="0" smtClean="0"/>
              <a:t>Índices de progresividad y redistribución</a:t>
            </a:r>
          </a:p>
          <a:p>
            <a:r>
              <a:rPr lang="es-ES" sz="2000" dirty="0" smtClean="0"/>
              <a:t>…</a:t>
            </a:r>
          </a:p>
          <a:p>
            <a:r>
              <a:rPr lang="es-ES" sz="2000" dirty="0" smtClean="0"/>
              <a:t>Se puede añadir cualquier otra salida que se considere útil para el análisis</a:t>
            </a:r>
          </a:p>
          <a:p>
            <a:pPr marL="0" indent="0">
              <a:buNone/>
            </a:pPr>
            <a:r>
              <a:rPr lang="es-ES" sz="2000" dirty="0" smtClean="0"/>
              <a:t> </a:t>
            </a:r>
          </a:p>
        </p:txBody>
      </p:sp>
      <p:sp>
        <p:nvSpPr>
          <p:cNvPr id="4" name="Marcador de número de diapositiva 3"/>
          <p:cNvSpPr>
            <a:spLocks noGrp="1"/>
          </p:cNvSpPr>
          <p:nvPr>
            <p:ph type="sldNum" sz="quarter" idx="12"/>
          </p:nvPr>
        </p:nvSpPr>
        <p:spPr/>
        <p:txBody>
          <a:bodyPr/>
          <a:lstStyle/>
          <a:p>
            <a:fld id="{D57F1E4F-1CFF-5643-939E-02111984F565}" type="slidenum">
              <a:rPr lang="en-US" smtClean="0"/>
              <a:t>60</a:t>
            </a:fld>
            <a:endParaRPr lang="en-US" dirty="0"/>
          </a:p>
        </p:txBody>
      </p:sp>
      <p:sp>
        <p:nvSpPr>
          <p:cNvPr id="5" name="Rectángulo redondeado 4"/>
          <p:cNvSpPr/>
          <p:nvPr/>
        </p:nvSpPr>
        <p:spPr>
          <a:xfrm>
            <a:off x="-1" y="-25036"/>
            <a:ext cx="4821383"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Salidas</a:t>
            </a:r>
            <a:endParaRPr lang="es-ES" sz="3600" dirty="0"/>
          </a:p>
        </p:txBody>
      </p:sp>
    </p:spTree>
    <p:extLst>
      <p:ext uri="{BB962C8B-B14F-4D97-AF65-F5344CB8AC3E}">
        <p14:creationId xmlns:p14="http://schemas.microsoft.com/office/powerpoint/2010/main" val="38714964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3900" y="1015134"/>
            <a:ext cx="10515600" cy="4351338"/>
          </a:xfrm>
        </p:spPr>
        <p:txBody>
          <a:bodyPr>
            <a:normAutofit/>
          </a:bodyPr>
          <a:lstStyle/>
          <a:p>
            <a:pPr marL="0" indent="0">
              <a:buNone/>
            </a:pPr>
            <a:r>
              <a:rPr lang="es-ES" sz="2000" dirty="0" smtClean="0"/>
              <a:t>Cuando lanzamos la ejecución de una simulación aparece una ventana que nos pide:</a:t>
            </a:r>
          </a:p>
          <a:p>
            <a:r>
              <a:rPr lang="es-ES" sz="2000" dirty="0" smtClean="0"/>
              <a:t>Seleccionar o no la opción de guardar los resultados como referencia para comparar con una simulación posterior.</a:t>
            </a:r>
          </a:p>
          <a:p>
            <a:r>
              <a:rPr lang="es-ES" sz="2000" dirty="0" smtClean="0"/>
              <a:t>Seleccionar una petición que hayamos guardado previamente para comparar los resultados</a:t>
            </a:r>
            <a:endParaRPr lang="es-ES" sz="2000"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61</a:t>
            </a:fld>
            <a:endParaRPr lang="en-US" dirty="0"/>
          </a:p>
        </p:txBody>
      </p:sp>
      <p:pic>
        <p:nvPicPr>
          <p:cNvPr id="7" name="Imagen 6"/>
          <p:cNvPicPr>
            <a:picLocks noChangeAspect="1"/>
          </p:cNvPicPr>
          <p:nvPr/>
        </p:nvPicPr>
        <p:blipFill>
          <a:blip r:embed="rId2"/>
          <a:stretch>
            <a:fillRect/>
          </a:stretch>
        </p:blipFill>
        <p:spPr>
          <a:xfrm>
            <a:off x="2700771" y="2651486"/>
            <a:ext cx="4248150" cy="3209925"/>
          </a:xfrm>
          <a:prstGeom prst="rect">
            <a:avLst/>
          </a:prstGeom>
        </p:spPr>
      </p:pic>
      <p:sp>
        <p:nvSpPr>
          <p:cNvPr id="6" name="Rectángulo redondeado 5"/>
          <p:cNvSpPr/>
          <p:nvPr/>
        </p:nvSpPr>
        <p:spPr>
          <a:xfrm>
            <a:off x="-1" y="-25036"/>
            <a:ext cx="891540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Ejecución de una simulación</a:t>
            </a:r>
            <a:endParaRPr lang="es-ES" sz="3600" dirty="0"/>
          </a:p>
        </p:txBody>
      </p:sp>
    </p:spTree>
    <p:extLst>
      <p:ext uri="{BB962C8B-B14F-4D97-AF65-F5344CB8AC3E}">
        <p14:creationId xmlns:p14="http://schemas.microsoft.com/office/powerpoint/2010/main" val="37149024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997817"/>
            <a:ext cx="10515600" cy="4351338"/>
          </a:xfrm>
        </p:spPr>
        <p:txBody>
          <a:bodyPr/>
          <a:lstStyle/>
          <a:p>
            <a:r>
              <a:rPr lang="es-ES" sz="1800" dirty="0" smtClean="0"/>
              <a:t>Cuando se pulsa el botón ejecutar nos lleva a la pestaña “Peticiones” con todas las peticiones que tenemos hechas de esa simulación</a:t>
            </a:r>
          </a:p>
          <a:p>
            <a:r>
              <a:rPr lang="es-ES" sz="1800" dirty="0" smtClean="0"/>
              <a:t>Cada petición tiene un código de petición que es el que utilizaremos como referencia </a:t>
            </a:r>
          </a:p>
          <a:p>
            <a:r>
              <a:rPr lang="es-ES" sz="1800" dirty="0" smtClean="0"/>
              <a:t>En el apartado “Estado” podemos comprobar en que estado se encuentra. “En proceso” indica que la petición se ha lanzado y se ha empezado a hacer la simulación. El estado es “Disponible” si la ejecución de la simulación ha terminado y hay un fichero de salida. </a:t>
            </a:r>
          </a:p>
          <a:p>
            <a:r>
              <a:rPr lang="es-ES" sz="1800" dirty="0"/>
              <a:t>En el apartado </a:t>
            </a:r>
            <a:r>
              <a:rPr lang="es-ES" sz="1800" dirty="0" smtClean="0"/>
              <a:t>“Simulación” vemos la descripción que hemos puesto en la simulación</a:t>
            </a:r>
          </a:p>
          <a:p>
            <a:pPr marL="0" indent="0">
              <a:buNone/>
            </a:pPr>
            <a:endParaRPr lang="es-ES" dirty="0"/>
          </a:p>
        </p:txBody>
      </p:sp>
      <p:sp>
        <p:nvSpPr>
          <p:cNvPr id="6" name="Marcador de número de diapositiva 5"/>
          <p:cNvSpPr>
            <a:spLocks noGrp="1"/>
          </p:cNvSpPr>
          <p:nvPr>
            <p:ph type="sldNum" sz="quarter" idx="12"/>
          </p:nvPr>
        </p:nvSpPr>
        <p:spPr/>
        <p:txBody>
          <a:bodyPr/>
          <a:lstStyle/>
          <a:p>
            <a:fld id="{D57F1E4F-1CFF-5643-939E-02111984F565}" type="slidenum">
              <a:rPr lang="en-US" smtClean="0"/>
              <a:t>62</a:t>
            </a:fld>
            <a:endParaRPr lang="en-US" dirty="0"/>
          </a:p>
        </p:txBody>
      </p:sp>
      <p:pic>
        <p:nvPicPr>
          <p:cNvPr id="5" name="Imagen 4"/>
          <p:cNvPicPr>
            <a:picLocks noChangeAspect="1"/>
          </p:cNvPicPr>
          <p:nvPr/>
        </p:nvPicPr>
        <p:blipFill>
          <a:blip r:embed="rId2"/>
          <a:stretch>
            <a:fillRect/>
          </a:stretch>
        </p:blipFill>
        <p:spPr>
          <a:xfrm>
            <a:off x="1054146" y="3462868"/>
            <a:ext cx="4965071" cy="1360113"/>
          </a:xfrm>
          <a:prstGeom prst="rect">
            <a:avLst/>
          </a:prstGeom>
        </p:spPr>
      </p:pic>
      <p:pic>
        <p:nvPicPr>
          <p:cNvPr id="4" name="Imagen 3"/>
          <p:cNvPicPr>
            <a:picLocks noChangeAspect="1"/>
          </p:cNvPicPr>
          <p:nvPr/>
        </p:nvPicPr>
        <p:blipFill>
          <a:blip r:embed="rId3"/>
          <a:stretch>
            <a:fillRect/>
          </a:stretch>
        </p:blipFill>
        <p:spPr>
          <a:xfrm>
            <a:off x="5005977" y="4241111"/>
            <a:ext cx="6133192" cy="1059255"/>
          </a:xfrm>
          <a:prstGeom prst="rect">
            <a:avLst/>
          </a:prstGeom>
        </p:spPr>
      </p:pic>
      <p:sp>
        <p:nvSpPr>
          <p:cNvPr id="7" name="Rectángulo redondeado 6"/>
          <p:cNvSpPr/>
          <p:nvPr/>
        </p:nvSpPr>
        <p:spPr>
          <a:xfrm>
            <a:off x="-1" y="-25036"/>
            <a:ext cx="891540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Ejecución de una simulación</a:t>
            </a:r>
            <a:endParaRPr lang="es-ES" sz="3600" dirty="0"/>
          </a:p>
        </p:txBody>
      </p:sp>
    </p:spTree>
    <p:extLst>
      <p:ext uri="{BB962C8B-B14F-4D97-AF65-F5344CB8AC3E}">
        <p14:creationId xmlns:p14="http://schemas.microsoft.com/office/powerpoint/2010/main" val="34750279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941780"/>
            <a:ext cx="10515600" cy="4351338"/>
          </a:xfrm>
        </p:spPr>
        <p:txBody>
          <a:bodyPr/>
          <a:lstStyle/>
          <a:p>
            <a:r>
              <a:rPr lang="es-ES" sz="2000" dirty="0" smtClean="0"/>
              <a:t>“Fecha de petición” es la fecha en la que hemos creado la petición</a:t>
            </a:r>
          </a:p>
          <a:p>
            <a:r>
              <a:rPr lang="es-ES" sz="2000" dirty="0" smtClean="0"/>
              <a:t>“Fecha de ejecución” es la fecha en la que se ha empezado a ejecutar la petición</a:t>
            </a:r>
          </a:p>
          <a:p>
            <a:r>
              <a:rPr lang="es-ES" sz="2000" dirty="0" smtClean="0"/>
              <a:t>“Fecha resultado” es la fecha en la que se ha terminado la ejecución de la petición</a:t>
            </a:r>
          </a:p>
          <a:p>
            <a:r>
              <a:rPr lang="es-ES" sz="2000" dirty="0" smtClean="0"/>
              <a:t>“Fecha descarga” es la fecha en la que nos descargamos el fichero de resultados</a:t>
            </a:r>
          </a:p>
          <a:p>
            <a:endParaRPr lang="es-ES" dirty="0" smtClean="0"/>
          </a:p>
          <a:p>
            <a:endParaRPr lang="es-ES" dirty="0"/>
          </a:p>
        </p:txBody>
      </p:sp>
      <p:sp>
        <p:nvSpPr>
          <p:cNvPr id="6" name="Marcador de número de diapositiva 5"/>
          <p:cNvSpPr>
            <a:spLocks noGrp="1"/>
          </p:cNvSpPr>
          <p:nvPr>
            <p:ph type="sldNum" sz="quarter" idx="12"/>
          </p:nvPr>
        </p:nvSpPr>
        <p:spPr/>
        <p:txBody>
          <a:bodyPr/>
          <a:lstStyle/>
          <a:p>
            <a:fld id="{D57F1E4F-1CFF-5643-939E-02111984F565}" type="slidenum">
              <a:rPr lang="en-US" smtClean="0"/>
              <a:t>63</a:t>
            </a:fld>
            <a:endParaRPr lang="en-US" dirty="0"/>
          </a:p>
        </p:txBody>
      </p:sp>
      <p:pic>
        <p:nvPicPr>
          <p:cNvPr id="5" name="Imagen 4"/>
          <p:cNvPicPr>
            <a:picLocks noChangeAspect="1"/>
          </p:cNvPicPr>
          <p:nvPr/>
        </p:nvPicPr>
        <p:blipFill>
          <a:blip r:embed="rId2"/>
          <a:stretch>
            <a:fillRect/>
          </a:stretch>
        </p:blipFill>
        <p:spPr>
          <a:xfrm>
            <a:off x="2130324" y="2831339"/>
            <a:ext cx="8572500" cy="1609725"/>
          </a:xfrm>
          <a:prstGeom prst="rect">
            <a:avLst/>
          </a:prstGeom>
        </p:spPr>
      </p:pic>
      <p:sp>
        <p:nvSpPr>
          <p:cNvPr id="7" name="Rectángulo redondeado 6"/>
          <p:cNvSpPr/>
          <p:nvPr/>
        </p:nvSpPr>
        <p:spPr>
          <a:xfrm>
            <a:off x="-1" y="-25036"/>
            <a:ext cx="8915401"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Ejecución de una simulación</a:t>
            </a:r>
            <a:endParaRPr lang="es-ES" sz="3600" dirty="0"/>
          </a:p>
        </p:txBody>
      </p:sp>
    </p:spTree>
    <p:extLst>
      <p:ext uri="{BB962C8B-B14F-4D97-AF65-F5344CB8AC3E}">
        <p14:creationId xmlns:p14="http://schemas.microsoft.com/office/powerpoint/2010/main" val="2969798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067089"/>
            <a:ext cx="10515600" cy="4351338"/>
          </a:xfrm>
        </p:spPr>
        <p:txBody>
          <a:bodyPr>
            <a:normAutofit fontScale="92500" lnSpcReduction="10000"/>
          </a:bodyPr>
          <a:lstStyle/>
          <a:p>
            <a:pPr marL="0" indent="0">
              <a:buNone/>
            </a:pPr>
            <a:r>
              <a:rPr lang="es-ES" sz="2000" dirty="0" smtClean="0"/>
              <a:t>Cuando la ejecución de la simulación ha finalizado aparece la imagen            en el primer recuadro. 				</a:t>
            </a:r>
          </a:p>
          <a:p>
            <a:pPr marL="0" indent="0">
              <a:buNone/>
            </a:pPr>
            <a:endParaRPr lang="es-ES" sz="2000" dirty="0"/>
          </a:p>
          <a:p>
            <a:pPr marL="0" indent="0">
              <a:buNone/>
            </a:pPr>
            <a:endParaRPr lang="es-ES" sz="2000" dirty="0" smtClean="0"/>
          </a:p>
          <a:p>
            <a:pPr marL="0" indent="0">
              <a:buNone/>
            </a:pPr>
            <a:endParaRPr lang="es-ES" sz="2000" dirty="0" smtClean="0"/>
          </a:p>
          <a:p>
            <a:pPr marL="0" indent="0">
              <a:buNone/>
            </a:pPr>
            <a:r>
              <a:rPr lang="es-ES" sz="2000" dirty="0" smtClean="0"/>
              <a:t>Pinchando en esta imagen accedemos al fichero de resultados. Es un fichero con extensión .</a:t>
            </a:r>
            <a:r>
              <a:rPr lang="es-ES" sz="2000" dirty="0" err="1" smtClean="0"/>
              <a:t>xls</a:t>
            </a:r>
            <a:r>
              <a:rPr lang="es-ES" sz="2000" dirty="0" smtClean="0"/>
              <a:t> pero en formato </a:t>
            </a:r>
            <a:r>
              <a:rPr lang="es-ES" sz="2000" dirty="0" err="1" smtClean="0"/>
              <a:t>xml</a:t>
            </a:r>
            <a:r>
              <a:rPr lang="es-ES" sz="2000" dirty="0" smtClean="0"/>
              <a:t> por lo que nos aparece el siguiente mensaje cuando queremos abrirlo con Microsoft Excel. </a:t>
            </a:r>
          </a:p>
          <a:p>
            <a:pPr marL="0" indent="0">
              <a:buNone/>
            </a:pPr>
            <a:endParaRPr lang="es-ES" sz="2000" dirty="0"/>
          </a:p>
          <a:p>
            <a:pPr marL="0" indent="0">
              <a:buNone/>
            </a:pPr>
            <a:endParaRPr lang="es-ES" sz="2000" dirty="0" smtClean="0"/>
          </a:p>
          <a:p>
            <a:pPr marL="0" indent="0">
              <a:buNone/>
            </a:pPr>
            <a:endParaRPr lang="es-ES" sz="2000" dirty="0"/>
          </a:p>
          <a:p>
            <a:pPr marL="0" indent="0">
              <a:buNone/>
            </a:pPr>
            <a:endParaRPr lang="es-ES" sz="2000" dirty="0" smtClean="0"/>
          </a:p>
          <a:p>
            <a:pPr marL="0" indent="0">
              <a:buNone/>
            </a:pPr>
            <a:r>
              <a:rPr lang="es-ES" sz="2000" dirty="0" smtClean="0"/>
              <a:t>Hay que seleccionar la opción “Sí” para abrir el fichero. El nombre del fichero contiene la palabra </a:t>
            </a:r>
            <a:r>
              <a:rPr lang="es-ES" sz="2000" dirty="0" err="1" smtClean="0"/>
              <a:t>peticion</a:t>
            </a:r>
            <a:r>
              <a:rPr lang="es-ES" sz="2000" dirty="0" smtClean="0"/>
              <a:t> y a continuación el número de la petición.</a:t>
            </a:r>
            <a:endParaRPr lang="es-ES" sz="2000" dirty="0"/>
          </a:p>
        </p:txBody>
      </p:sp>
      <p:sp>
        <p:nvSpPr>
          <p:cNvPr id="8" name="Marcador de número de diapositiva 7"/>
          <p:cNvSpPr>
            <a:spLocks noGrp="1"/>
          </p:cNvSpPr>
          <p:nvPr>
            <p:ph type="sldNum" sz="quarter" idx="12"/>
          </p:nvPr>
        </p:nvSpPr>
        <p:spPr/>
        <p:txBody>
          <a:bodyPr/>
          <a:lstStyle/>
          <a:p>
            <a:fld id="{D57F1E4F-1CFF-5643-939E-02111984F565}" type="slidenum">
              <a:rPr lang="en-US" smtClean="0"/>
              <a:t>64</a:t>
            </a:fld>
            <a:endParaRPr lang="en-US" dirty="0"/>
          </a:p>
        </p:txBody>
      </p:sp>
      <p:pic>
        <p:nvPicPr>
          <p:cNvPr id="5" name="Imagen 4"/>
          <p:cNvPicPr>
            <a:picLocks noChangeAspect="1"/>
          </p:cNvPicPr>
          <p:nvPr/>
        </p:nvPicPr>
        <p:blipFill>
          <a:blip r:embed="rId2"/>
          <a:stretch>
            <a:fillRect/>
          </a:stretch>
        </p:blipFill>
        <p:spPr>
          <a:xfrm>
            <a:off x="1325029" y="1422544"/>
            <a:ext cx="2952750" cy="1066800"/>
          </a:xfrm>
          <a:prstGeom prst="rect">
            <a:avLst/>
          </a:prstGeom>
        </p:spPr>
      </p:pic>
      <p:pic>
        <p:nvPicPr>
          <p:cNvPr id="6" name="Imagen 5"/>
          <p:cNvPicPr>
            <a:picLocks noChangeAspect="1"/>
          </p:cNvPicPr>
          <p:nvPr/>
        </p:nvPicPr>
        <p:blipFill>
          <a:blip r:embed="rId3"/>
          <a:stretch>
            <a:fillRect/>
          </a:stretch>
        </p:blipFill>
        <p:spPr>
          <a:xfrm>
            <a:off x="8143875" y="1067089"/>
            <a:ext cx="466725" cy="523875"/>
          </a:xfrm>
          <a:prstGeom prst="rect">
            <a:avLst/>
          </a:prstGeom>
        </p:spPr>
      </p:pic>
      <p:pic>
        <p:nvPicPr>
          <p:cNvPr id="7" name="Imagen 6"/>
          <p:cNvPicPr>
            <a:picLocks noChangeAspect="1"/>
          </p:cNvPicPr>
          <p:nvPr/>
        </p:nvPicPr>
        <p:blipFill>
          <a:blip r:embed="rId4"/>
          <a:stretch>
            <a:fillRect/>
          </a:stretch>
        </p:blipFill>
        <p:spPr>
          <a:xfrm>
            <a:off x="838200" y="3427267"/>
            <a:ext cx="10829925" cy="1162050"/>
          </a:xfrm>
          <a:prstGeom prst="rect">
            <a:avLst/>
          </a:prstGeom>
        </p:spPr>
      </p:pic>
      <p:sp>
        <p:nvSpPr>
          <p:cNvPr id="9" name="Rectángulo redondeado 8"/>
          <p:cNvSpPr/>
          <p:nvPr/>
        </p:nvSpPr>
        <p:spPr>
          <a:xfrm>
            <a:off x="-1" y="-25036"/>
            <a:ext cx="6702137"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Fichero de salida</a:t>
            </a:r>
            <a:endParaRPr lang="es-ES" sz="3600" dirty="0"/>
          </a:p>
        </p:txBody>
      </p:sp>
    </p:spTree>
    <p:extLst>
      <p:ext uri="{BB962C8B-B14F-4D97-AF65-F5344CB8AC3E}">
        <p14:creationId xmlns:p14="http://schemas.microsoft.com/office/powerpoint/2010/main" val="27404749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139825"/>
            <a:ext cx="9989745" cy="4351338"/>
          </a:xfrm>
        </p:spPr>
        <p:txBody>
          <a:bodyPr/>
          <a:lstStyle/>
          <a:p>
            <a:r>
              <a:rPr lang="es-ES" dirty="0" smtClean="0"/>
              <a:t>El número de hojas y las tablas del fichero de salida dependen de las salidas que hayamos seleccionado y de si queremos comparar los resultados de la simulación con resultados anteriores.</a:t>
            </a:r>
          </a:p>
          <a:p>
            <a:r>
              <a:rPr lang="es-ES" dirty="0" smtClean="0"/>
              <a:t>Las hojas que siempre van a salir son las siguientes:</a:t>
            </a:r>
          </a:p>
          <a:p>
            <a:pPr lvl="1">
              <a:buFont typeface="Wingdings" panose="05000000000000000000" pitchFamily="2" charset="2"/>
              <a:buChar char="q"/>
            </a:pPr>
            <a:r>
              <a:rPr lang="es-ES" b="1" dirty="0" smtClean="0"/>
              <a:t>Agregados</a:t>
            </a:r>
            <a:r>
              <a:rPr lang="es-ES" dirty="0" smtClean="0"/>
              <a:t>: Tabla con los principales agregados</a:t>
            </a:r>
          </a:p>
          <a:p>
            <a:pPr lvl="1">
              <a:buFont typeface="Wingdings" panose="05000000000000000000" pitchFamily="2" charset="2"/>
              <a:buChar char="q"/>
            </a:pPr>
            <a:r>
              <a:rPr lang="es-ES" b="1" dirty="0" smtClean="0"/>
              <a:t>Partidas</a:t>
            </a:r>
            <a:r>
              <a:rPr lang="es-ES" dirty="0" smtClean="0"/>
              <a:t>: Tabla con los totales de todas las partidas</a:t>
            </a:r>
          </a:p>
          <a:p>
            <a:pPr lvl="1">
              <a:buFont typeface="Wingdings" panose="05000000000000000000" pitchFamily="2" charset="2"/>
              <a:buChar char="q"/>
            </a:pPr>
            <a:r>
              <a:rPr lang="es-ES" b="1" dirty="0" err="1" smtClean="0"/>
              <a:t>Parametros</a:t>
            </a:r>
            <a:r>
              <a:rPr lang="es-ES" dirty="0" smtClean="0"/>
              <a:t>: Tabla con los parámetros que se han seleccionado para hacer la simulación</a:t>
            </a:r>
          </a:p>
          <a:p>
            <a:r>
              <a:rPr lang="es-ES" dirty="0" smtClean="0"/>
              <a:t>En cada hoja aparece la descripción que le hemos dado a la simulación y el número de petición</a:t>
            </a:r>
          </a:p>
        </p:txBody>
      </p:sp>
      <p:sp>
        <p:nvSpPr>
          <p:cNvPr id="5" name="Marcador de número de diapositiva 4"/>
          <p:cNvSpPr>
            <a:spLocks noGrp="1"/>
          </p:cNvSpPr>
          <p:nvPr>
            <p:ph type="sldNum" sz="quarter" idx="12"/>
          </p:nvPr>
        </p:nvSpPr>
        <p:spPr/>
        <p:txBody>
          <a:bodyPr/>
          <a:lstStyle/>
          <a:p>
            <a:fld id="{D57F1E4F-1CFF-5643-939E-02111984F565}" type="slidenum">
              <a:rPr lang="en-US" smtClean="0"/>
              <a:t>65</a:t>
            </a:fld>
            <a:endParaRPr lang="en-US" dirty="0"/>
          </a:p>
        </p:txBody>
      </p:sp>
      <p:sp>
        <p:nvSpPr>
          <p:cNvPr id="6" name="Rectángulo redondeado 5"/>
          <p:cNvSpPr/>
          <p:nvPr/>
        </p:nvSpPr>
        <p:spPr>
          <a:xfrm>
            <a:off x="-1" y="-25036"/>
            <a:ext cx="6702137"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Fichero de salida</a:t>
            </a:r>
            <a:endParaRPr lang="es-ES" sz="3600" dirty="0"/>
          </a:p>
        </p:txBody>
      </p:sp>
    </p:spTree>
    <p:extLst>
      <p:ext uri="{BB962C8B-B14F-4D97-AF65-F5344CB8AC3E}">
        <p14:creationId xmlns:p14="http://schemas.microsoft.com/office/powerpoint/2010/main" val="18224191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4290" y="1067088"/>
            <a:ext cx="10424312" cy="5289261"/>
          </a:xfrm>
        </p:spPr>
        <p:txBody>
          <a:bodyPr>
            <a:normAutofit fontScale="92500" lnSpcReduction="20000"/>
          </a:bodyPr>
          <a:lstStyle/>
          <a:p>
            <a:pPr>
              <a:buFont typeface="Wingdings" panose="05000000000000000000" pitchFamily="2" charset="2"/>
              <a:buChar char="q"/>
            </a:pPr>
            <a:r>
              <a:rPr lang="es-ES" sz="2600" dirty="0" smtClean="0"/>
              <a:t>Agregados</a:t>
            </a:r>
          </a:p>
          <a:p>
            <a:pPr>
              <a:buFont typeface="Calibri" panose="020F0502020204030204" pitchFamily="34" charset="0"/>
              <a:buChar char="‒"/>
            </a:pPr>
            <a:r>
              <a:rPr lang="es-ES" sz="2600" b="1" dirty="0" smtClean="0"/>
              <a:t>Tabla con los principales agregados</a:t>
            </a:r>
          </a:p>
          <a:p>
            <a:pPr marL="457200" lvl="1" indent="0">
              <a:buNone/>
            </a:pPr>
            <a:r>
              <a:rPr lang="es-ES" sz="2600" dirty="0" smtClean="0"/>
              <a:t>Si no se ha seleccionado ninguna simulación de referencia para comparar la tabla tendrá dos columnas una con la descripción del concepto y otra con el valor del total para ese concepto (Número de declarantes, base imponible, …)</a:t>
            </a:r>
          </a:p>
          <a:p>
            <a:pPr marL="457200" lvl="1" indent="0">
              <a:buNone/>
            </a:pPr>
            <a:endParaRPr lang="es-ES" sz="2600" dirty="0" smtClean="0"/>
          </a:p>
          <a:p>
            <a:pPr marL="457200" lvl="1" indent="0">
              <a:buNone/>
            </a:pPr>
            <a:r>
              <a:rPr lang="es-ES" sz="2600" dirty="0" smtClean="0"/>
              <a:t>Si se ha seleccionado  una simulación de referencia para comparar la tabla tendrá cinco columnas: las dos anteriores, una tercera columna con los agregados de la simulación de referencia, otra columna con la diferencia entre ambas simulaciones y una última columna con el porcentaje de diferencia. Estas columnas son las que se añadirán en todas las tablas de salida si se ha seleccionado una simulación de referencia y existen datos para hacer la comparación.</a:t>
            </a:r>
          </a:p>
          <a:p>
            <a:pPr marL="457200" lvl="1" indent="0">
              <a:buNone/>
            </a:pPr>
            <a:endParaRPr lang="es-ES" sz="2600" dirty="0" smtClean="0"/>
          </a:p>
          <a:p>
            <a:pPr>
              <a:buFont typeface="Calibri" panose="020F0502020204030204" pitchFamily="34" charset="0"/>
              <a:buChar char="‒"/>
            </a:pPr>
            <a:r>
              <a:rPr lang="es-ES" sz="2600" b="1" dirty="0" smtClean="0"/>
              <a:t>Tabla con mensaje acerca de la comparación con otra simulación</a:t>
            </a:r>
          </a:p>
          <a:p>
            <a:pPr lvl="1"/>
            <a:r>
              <a:rPr lang="es-ES" sz="2600" dirty="0" smtClean="0"/>
              <a:t>No existe la simulación de referencia</a:t>
            </a:r>
          </a:p>
          <a:p>
            <a:pPr lvl="1"/>
            <a:r>
              <a:rPr lang="es-ES" sz="2600" dirty="0" smtClean="0"/>
              <a:t>La simulación de referencia es la petición XXXX</a:t>
            </a:r>
          </a:p>
          <a:p>
            <a:pPr marL="457200" lvl="1" indent="0">
              <a:buNone/>
            </a:pPr>
            <a:endParaRPr lang="es-ES" sz="1600" dirty="0" smtClean="0"/>
          </a:p>
          <a:p>
            <a:pPr>
              <a:buFont typeface="Calibri" panose="020F0502020204030204" pitchFamily="34" charset="0"/>
              <a:buChar char="‒"/>
            </a:pPr>
            <a:endParaRPr lang="es-ES" dirty="0"/>
          </a:p>
        </p:txBody>
      </p:sp>
      <p:sp>
        <p:nvSpPr>
          <p:cNvPr id="10" name="Marcador de número de diapositiva 9"/>
          <p:cNvSpPr>
            <a:spLocks noGrp="1"/>
          </p:cNvSpPr>
          <p:nvPr>
            <p:ph type="sldNum" sz="quarter" idx="12"/>
          </p:nvPr>
        </p:nvSpPr>
        <p:spPr/>
        <p:txBody>
          <a:bodyPr/>
          <a:lstStyle/>
          <a:p>
            <a:fld id="{D57F1E4F-1CFF-5643-939E-02111984F565}" type="slidenum">
              <a:rPr lang="en-US" smtClean="0"/>
              <a:t>66</a:t>
            </a:fld>
            <a:endParaRPr lang="en-US" dirty="0"/>
          </a:p>
        </p:txBody>
      </p:sp>
      <p:sp>
        <p:nvSpPr>
          <p:cNvPr id="5" name="Rectángulo redondeado 4"/>
          <p:cNvSpPr/>
          <p:nvPr/>
        </p:nvSpPr>
        <p:spPr>
          <a:xfrm>
            <a:off x="-1" y="-25036"/>
            <a:ext cx="8821883"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Fichero de salida. Agregados</a:t>
            </a:r>
            <a:endParaRPr lang="es-ES" sz="3600" dirty="0"/>
          </a:p>
        </p:txBody>
      </p:sp>
    </p:spTree>
    <p:extLst>
      <p:ext uri="{BB962C8B-B14F-4D97-AF65-F5344CB8AC3E}">
        <p14:creationId xmlns:p14="http://schemas.microsoft.com/office/powerpoint/2010/main" val="23277695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67</a:t>
            </a:fld>
            <a:endParaRPr lang="en-US" dirty="0"/>
          </a:p>
        </p:txBody>
      </p:sp>
      <p:pic>
        <p:nvPicPr>
          <p:cNvPr id="8" name="Imagen 7"/>
          <p:cNvPicPr>
            <a:picLocks noChangeAspect="1"/>
          </p:cNvPicPr>
          <p:nvPr/>
        </p:nvPicPr>
        <p:blipFill>
          <a:blip r:embed="rId2"/>
          <a:stretch>
            <a:fillRect/>
          </a:stretch>
        </p:blipFill>
        <p:spPr>
          <a:xfrm>
            <a:off x="667615" y="1121786"/>
            <a:ext cx="3743325" cy="4381500"/>
          </a:xfrm>
          <a:prstGeom prst="rect">
            <a:avLst/>
          </a:prstGeom>
        </p:spPr>
      </p:pic>
      <p:pic>
        <p:nvPicPr>
          <p:cNvPr id="9" name="Imagen 8"/>
          <p:cNvPicPr>
            <a:picLocks noChangeAspect="1"/>
          </p:cNvPicPr>
          <p:nvPr/>
        </p:nvPicPr>
        <p:blipFill>
          <a:blip r:embed="rId3"/>
          <a:stretch>
            <a:fillRect/>
          </a:stretch>
        </p:blipFill>
        <p:spPr>
          <a:xfrm>
            <a:off x="5252549" y="1208626"/>
            <a:ext cx="6315075" cy="4629150"/>
          </a:xfrm>
          <a:prstGeom prst="rect">
            <a:avLst/>
          </a:prstGeom>
        </p:spPr>
      </p:pic>
      <p:sp>
        <p:nvSpPr>
          <p:cNvPr id="6" name="Rectángulo redondeado 5"/>
          <p:cNvSpPr/>
          <p:nvPr/>
        </p:nvSpPr>
        <p:spPr>
          <a:xfrm>
            <a:off x="-1" y="-25036"/>
            <a:ext cx="8821883"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Fichero de salida. Agregados</a:t>
            </a:r>
            <a:endParaRPr lang="es-ES" sz="3600" dirty="0"/>
          </a:p>
        </p:txBody>
      </p:sp>
    </p:spTree>
    <p:extLst>
      <p:ext uri="{BB962C8B-B14F-4D97-AF65-F5344CB8AC3E}">
        <p14:creationId xmlns:p14="http://schemas.microsoft.com/office/powerpoint/2010/main" val="4764165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38652" y="1139825"/>
            <a:ext cx="4355471" cy="2020558"/>
          </a:xfrm>
        </p:spPr>
        <p:txBody>
          <a:bodyPr>
            <a:normAutofit/>
          </a:bodyPr>
          <a:lstStyle/>
          <a:p>
            <a:r>
              <a:rPr lang="es-ES" sz="2000" dirty="0" smtClean="0"/>
              <a:t>La hoja Partidas tiene una tabla con el importe total de las partidas calculadas en la simulación.</a:t>
            </a:r>
          </a:p>
          <a:p>
            <a:r>
              <a:rPr lang="es-ES" sz="2000" dirty="0" smtClean="0"/>
              <a:t>Permite ver partida a partida el resultado de la simulación.</a:t>
            </a:r>
            <a:endParaRPr lang="es-ES" sz="2000" dirty="0"/>
          </a:p>
        </p:txBody>
      </p:sp>
      <p:sp>
        <p:nvSpPr>
          <p:cNvPr id="8" name="Marcador de número de diapositiva 7"/>
          <p:cNvSpPr>
            <a:spLocks noGrp="1"/>
          </p:cNvSpPr>
          <p:nvPr>
            <p:ph type="sldNum" sz="quarter" idx="12"/>
          </p:nvPr>
        </p:nvSpPr>
        <p:spPr/>
        <p:txBody>
          <a:bodyPr/>
          <a:lstStyle/>
          <a:p>
            <a:fld id="{D57F1E4F-1CFF-5643-939E-02111984F565}" type="slidenum">
              <a:rPr lang="en-US" smtClean="0"/>
              <a:t>68</a:t>
            </a:fld>
            <a:endParaRPr lang="en-US" dirty="0"/>
          </a:p>
        </p:txBody>
      </p:sp>
      <p:pic>
        <p:nvPicPr>
          <p:cNvPr id="5" name="Imagen 4"/>
          <p:cNvPicPr>
            <a:picLocks noChangeAspect="1"/>
          </p:cNvPicPr>
          <p:nvPr/>
        </p:nvPicPr>
        <p:blipFill>
          <a:blip r:embed="rId2"/>
          <a:stretch>
            <a:fillRect/>
          </a:stretch>
        </p:blipFill>
        <p:spPr>
          <a:xfrm>
            <a:off x="578119" y="974395"/>
            <a:ext cx="5715000" cy="4371975"/>
          </a:xfrm>
          <a:prstGeom prst="rect">
            <a:avLst/>
          </a:prstGeom>
        </p:spPr>
      </p:pic>
      <p:pic>
        <p:nvPicPr>
          <p:cNvPr id="7" name="Imagen 6"/>
          <p:cNvPicPr>
            <a:picLocks noChangeAspect="1"/>
          </p:cNvPicPr>
          <p:nvPr/>
        </p:nvPicPr>
        <p:blipFill>
          <a:blip r:embed="rId3"/>
          <a:stretch>
            <a:fillRect/>
          </a:stretch>
        </p:blipFill>
        <p:spPr>
          <a:xfrm>
            <a:off x="4472081" y="3426454"/>
            <a:ext cx="7267575" cy="3028950"/>
          </a:xfrm>
          <a:prstGeom prst="rect">
            <a:avLst/>
          </a:prstGeom>
        </p:spPr>
      </p:pic>
      <p:sp>
        <p:nvSpPr>
          <p:cNvPr id="9" name="Rectángulo redondeado 8"/>
          <p:cNvSpPr/>
          <p:nvPr/>
        </p:nvSpPr>
        <p:spPr>
          <a:xfrm>
            <a:off x="-1" y="-25036"/>
            <a:ext cx="8821883"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Fichero de salida. Partidas</a:t>
            </a:r>
            <a:endParaRPr lang="es-ES" sz="3600" dirty="0"/>
          </a:p>
        </p:txBody>
      </p:sp>
    </p:spTree>
    <p:extLst>
      <p:ext uri="{BB962C8B-B14F-4D97-AF65-F5344CB8AC3E}">
        <p14:creationId xmlns:p14="http://schemas.microsoft.com/office/powerpoint/2010/main" val="5184257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2727" y="1067088"/>
            <a:ext cx="10515600" cy="5289261"/>
          </a:xfrm>
        </p:spPr>
        <p:txBody>
          <a:bodyPr/>
          <a:lstStyle/>
          <a:p>
            <a:r>
              <a:rPr lang="es-ES" sz="2000" dirty="0" smtClean="0"/>
              <a:t>En la hoja </a:t>
            </a:r>
            <a:r>
              <a:rPr lang="es-ES" sz="2000" dirty="0" err="1" smtClean="0"/>
              <a:t>Parametros</a:t>
            </a:r>
            <a:r>
              <a:rPr lang="es-ES" sz="2000" dirty="0" smtClean="0"/>
              <a:t> hay una tabla con los parámetros, el valor que se les ha dado para hacer la simulación e información sobre el valor del parámetro, si es una cuantía en euros, un porcentaje, valores posibles para el parámetro…</a:t>
            </a:r>
          </a:p>
          <a:p>
            <a:r>
              <a:rPr lang="es-ES" sz="2000" dirty="0" smtClean="0"/>
              <a:t>Están agrupados por temas y subtemas.</a:t>
            </a:r>
          </a:p>
          <a:p>
            <a:r>
              <a:rPr lang="es-ES" sz="2000" dirty="0" smtClean="0"/>
              <a:t>Si tenemos una simulación de referencia aparecerá una columna con los parámetros de dicha simulación.</a:t>
            </a:r>
          </a:p>
          <a:p>
            <a:endParaRPr lang="es-ES" sz="2000" dirty="0" smtClean="0"/>
          </a:p>
          <a:p>
            <a:endParaRPr lang="es-ES" dirty="0"/>
          </a:p>
          <a:p>
            <a:endParaRPr lang="es-ES" dirty="0"/>
          </a:p>
        </p:txBody>
      </p:sp>
      <p:sp>
        <p:nvSpPr>
          <p:cNvPr id="5" name="Marcador de número de diapositiva 4"/>
          <p:cNvSpPr>
            <a:spLocks noGrp="1"/>
          </p:cNvSpPr>
          <p:nvPr>
            <p:ph type="sldNum" sz="quarter" idx="12"/>
          </p:nvPr>
        </p:nvSpPr>
        <p:spPr/>
        <p:txBody>
          <a:bodyPr/>
          <a:lstStyle/>
          <a:p>
            <a:fld id="{D57F1E4F-1CFF-5643-939E-02111984F565}" type="slidenum">
              <a:rPr lang="en-US" smtClean="0"/>
              <a:t>69</a:t>
            </a:fld>
            <a:endParaRPr lang="en-US" dirty="0"/>
          </a:p>
        </p:txBody>
      </p:sp>
      <p:pic>
        <p:nvPicPr>
          <p:cNvPr id="4" name="Imagen 3"/>
          <p:cNvPicPr>
            <a:picLocks noChangeAspect="1"/>
          </p:cNvPicPr>
          <p:nvPr/>
        </p:nvPicPr>
        <p:blipFill>
          <a:blip r:embed="rId2"/>
          <a:stretch>
            <a:fillRect/>
          </a:stretch>
        </p:blipFill>
        <p:spPr>
          <a:xfrm>
            <a:off x="3206449" y="2899562"/>
            <a:ext cx="7464913" cy="3238820"/>
          </a:xfrm>
          <a:prstGeom prst="rect">
            <a:avLst/>
          </a:prstGeom>
        </p:spPr>
      </p:pic>
      <p:sp>
        <p:nvSpPr>
          <p:cNvPr id="6" name="Rectángulo redondeado 5"/>
          <p:cNvSpPr/>
          <p:nvPr/>
        </p:nvSpPr>
        <p:spPr>
          <a:xfrm>
            <a:off x="-1" y="-25036"/>
            <a:ext cx="9185565"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Fichero de salida. Parámetros</a:t>
            </a:r>
            <a:endParaRPr lang="es-ES" sz="3600" dirty="0"/>
          </a:p>
        </p:txBody>
      </p:sp>
    </p:spTree>
    <p:extLst>
      <p:ext uri="{BB962C8B-B14F-4D97-AF65-F5344CB8AC3E}">
        <p14:creationId xmlns:p14="http://schemas.microsoft.com/office/powerpoint/2010/main" val="3263568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267692"/>
            <a:ext cx="10515600" cy="1018308"/>
          </a:xfrm>
        </p:spPr>
        <p:txBody>
          <a:bodyPr>
            <a:normAutofit lnSpcReduction="10000"/>
          </a:bodyPr>
          <a:lstStyle/>
          <a:p>
            <a:pPr marL="0" indent="0">
              <a:buNone/>
            </a:pPr>
            <a:r>
              <a:rPr lang="es-ES" sz="2400" dirty="0" smtClean="0"/>
              <a:t>Cuando se crea una nueva simulación lo primero que hay que hacer es dar un “nombre”, una </a:t>
            </a:r>
            <a:r>
              <a:rPr lang="es-ES" sz="2400" b="1" dirty="0" smtClean="0"/>
              <a:t>descripción</a:t>
            </a:r>
            <a:r>
              <a:rPr lang="es-ES" sz="2400" dirty="0" smtClean="0"/>
              <a:t> que nos permita identificar el objetivo de esa simulación y que nos permita identificarla posteriormente.</a:t>
            </a:r>
          </a:p>
        </p:txBody>
      </p:sp>
      <p:sp>
        <p:nvSpPr>
          <p:cNvPr id="4" name="Marcador de número de diapositiva 3"/>
          <p:cNvSpPr>
            <a:spLocks noGrp="1"/>
          </p:cNvSpPr>
          <p:nvPr>
            <p:ph type="sldNum" sz="quarter" idx="12"/>
          </p:nvPr>
        </p:nvSpPr>
        <p:spPr/>
        <p:txBody>
          <a:bodyPr/>
          <a:lstStyle/>
          <a:p>
            <a:fld id="{D57F1E4F-1CFF-5643-939E-02111984F565}" type="slidenum">
              <a:rPr lang="en-US" smtClean="0"/>
              <a:t>7</a:t>
            </a:fld>
            <a:endParaRPr lang="en-US" dirty="0"/>
          </a:p>
        </p:txBody>
      </p:sp>
      <p:sp>
        <p:nvSpPr>
          <p:cNvPr id="5" name="Rectángulo redondeado 4"/>
          <p:cNvSpPr/>
          <p:nvPr/>
        </p:nvSpPr>
        <p:spPr>
          <a:xfrm>
            <a:off x="0" y="0"/>
            <a:ext cx="742950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a:t>Crear </a:t>
            </a:r>
            <a:r>
              <a:rPr lang="es-ES" sz="3600" dirty="0" smtClean="0"/>
              <a:t>simulación</a:t>
            </a:r>
            <a:endParaRPr lang="es-ES" sz="3600" dirty="0"/>
          </a:p>
        </p:txBody>
      </p:sp>
      <p:pic>
        <p:nvPicPr>
          <p:cNvPr id="8" name="Imagen 7"/>
          <p:cNvPicPr>
            <a:picLocks noChangeAspect="1"/>
          </p:cNvPicPr>
          <p:nvPr/>
        </p:nvPicPr>
        <p:blipFill>
          <a:blip r:embed="rId3"/>
          <a:stretch>
            <a:fillRect/>
          </a:stretch>
        </p:blipFill>
        <p:spPr>
          <a:xfrm>
            <a:off x="4906583" y="2419365"/>
            <a:ext cx="6676160" cy="3531242"/>
          </a:xfrm>
          <a:prstGeom prst="rect">
            <a:avLst/>
          </a:prstGeom>
        </p:spPr>
      </p:pic>
      <p:sp>
        <p:nvSpPr>
          <p:cNvPr id="9" name="CuadroTexto 8"/>
          <p:cNvSpPr txBox="1"/>
          <p:nvPr/>
        </p:nvSpPr>
        <p:spPr>
          <a:xfrm>
            <a:off x="838200" y="2304205"/>
            <a:ext cx="3640282" cy="2308324"/>
          </a:xfrm>
          <a:prstGeom prst="rect">
            <a:avLst/>
          </a:prstGeom>
          <a:noFill/>
        </p:spPr>
        <p:txBody>
          <a:bodyPr wrap="square" rtlCol="0">
            <a:spAutoFit/>
          </a:bodyPr>
          <a:lstStyle/>
          <a:p>
            <a:r>
              <a:rPr lang="es-ES" sz="2400" dirty="0" smtClean="0"/>
              <a:t>Hay que elegir:</a:t>
            </a:r>
          </a:p>
          <a:p>
            <a:pPr marL="285750" indent="-285750">
              <a:buFont typeface="Arial" panose="020B0604020202020204" pitchFamily="34" charset="0"/>
              <a:buChar char="•"/>
            </a:pPr>
            <a:r>
              <a:rPr lang="es-ES" sz="2400" b="1" dirty="0"/>
              <a:t>N</a:t>
            </a:r>
            <a:r>
              <a:rPr lang="es-ES" sz="2400" b="1" dirty="0" smtClean="0"/>
              <a:t>ormativa</a:t>
            </a:r>
            <a:r>
              <a:rPr lang="es-ES" sz="2400" dirty="0" smtClean="0"/>
              <a:t> de referencia.</a:t>
            </a:r>
          </a:p>
          <a:p>
            <a:pPr marL="285750" indent="-285750">
              <a:buFont typeface="Arial" panose="020B0604020202020204" pitchFamily="34" charset="0"/>
              <a:buChar char="•"/>
            </a:pPr>
            <a:r>
              <a:rPr lang="es-ES" sz="2400" b="1" dirty="0" smtClean="0"/>
              <a:t>Base de datos </a:t>
            </a:r>
            <a:r>
              <a:rPr lang="es-ES" sz="2400" dirty="0" smtClean="0"/>
              <a:t>con la que vamos a trabajar </a:t>
            </a:r>
          </a:p>
          <a:p>
            <a:pPr marL="285750" indent="-285750">
              <a:buFont typeface="Arial" panose="020B0604020202020204" pitchFamily="34" charset="0"/>
              <a:buChar char="•"/>
            </a:pPr>
            <a:endParaRPr lang="es-ES" sz="2400" dirty="0" smtClean="0"/>
          </a:p>
          <a:p>
            <a:pPr marL="285750" indent="-285750">
              <a:buFont typeface="Arial" panose="020B0604020202020204" pitchFamily="34" charset="0"/>
              <a:buChar char="•"/>
            </a:pPr>
            <a:endParaRPr lang="es-ES" sz="2400" dirty="0"/>
          </a:p>
        </p:txBody>
      </p:sp>
    </p:spTree>
    <p:extLst>
      <p:ext uri="{BB962C8B-B14F-4D97-AF65-F5344CB8AC3E}">
        <p14:creationId xmlns:p14="http://schemas.microsoft.com/office/powerpoint/2010/main" val="5226501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1554" y="1015134"/>
            <a:ext cx="3453143" cy="4351338"/>
          </a:xfrm>
        </p:spPr>
        <p:txBody>
          <a:bodyPr/>
          <a:lstStyle/>
          <a:p>
            <a:pPr marL="0" indent="0">
              <a:buNone/>
            </a:pPr>
            <a:r>
              <a:rPr lang="es-ES" sz="2000" dirty="0" smtClean="0"/>
              <a:t>Clasificación por tipos marginales de la parte general y de la parte especial o del ahorro.</a:t>
            </a:r>
          </a:p>
          <a:p>
            <a:pPr marL="0" indent="0">
              <a:buNone/>
            </a:pPr>
            <a:r>
              <a:rPr lang="es-ES" sz="2000" dirty="0" smtClean="0"/>
              <a:t>El tipo marginal es suma del tipo marginal estatal más el tipo marginal autonómico</a:t>
            </a:r>
          </a:p>
          <a:p>
            <a:pPr marL="0" indent="0">
              <a:buNone/>
            </a:pPr>
            <a:r>
              <a:rPr lang="es-ES" sz="2000" dirty="0" smtClean="0"/>
              <a:t>Se dan los totales del número de declaraciones,  de los principales agregados </a:t>
            </a:r>
            <a:r>
              <a:rPr lang="es-ES" sz="2000" dirty="0"/>
              <a:t>y la cuota real </a:t>
            </a:r>
            <a:r>
              <a:rPr lang="es-ES" sz="2000" dirty="0" smtClean="0"/>
              <a:t>media por tipo marginal.</a:t>
            </a:r>
          </a:p>
        </p:txBody>
      </p:sp>
      <p:sp>
        <p:nvSpPr>
          <p:cNvPr id="6" name="Marcador de número de diapositiva 5"/>
          <p:cNvSpPr>
            <a:spLocks noGrp="1"/>
          </p:cNvSpPr>
          <p:nvPr>
            <p:ph type="sldNum" sz="quarter" idx="12"/>
          </p:nvPr>
        </p:nvSpPr>
        <p:spPr/>
        <p:txBody>
          <a:bodyPr/>
          <a:lstStyle/>
          <a:p>
            <a:fld id="{D57F1E4F-1CFF-5643-939E-02111984F565}" type="slidenum">
              <a:rPr lang="en-US" smtClean="0"/>
              <a:t>70</a:t>
            </a:fld>
            <a:endParaRPr lang="en-US" dirty="0"/>
          </a:p>
        </p:txBody>
      </p:sp>
      <p:pic>
        <p:nvPicPr>
          <p:cNvPr id="5" name="Imagen 4"/>
          <p:cNvPicPr>
            <a:picLocks noChangeAspect="1"/>
          </p:cNvPicPr>
          <p:nvPr/>
        </p:nvPicPr>
        <p:blipFill>
          <a:blip r:embed="rId2"/>
          <a:stretch>
            <a:fillRect/>
          </a:stretch>
        </p:blipFill>
        <p:spPr>
          <a:xfrm>
            <a:off x="4590013" y="1417630"/>
            <a:ext cx="6763787" cy="4211142"/>
          </a:xfrm>
          <a:prstGeom prst="rect">
            <a:avLst/>
          </a:prstGeom>
        </p:spPr>
      </p:pic>
      <p:sp>
        <p:nvSpPr>
          <p:cNvPr id="7" name="Rectángulo redondeado 6"/>
          <p:cNvSpPr/>
          <p:nvPr/>
        </p:nvSpPr>
        <p:spPr>
          <a:xfrm>
            <a:off x="-1" y="-25036"/>
            <a:ext cx="1016231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Fichero de salida. Tipos marginales</a:t>
            </a:r>
            <a:endParaRPr lang="es-ES" sz="3600" dirty="0"/>
          </a:p>
        </p:txBody>
      </p:sp>
    </p:spTree>
    <p:extLst>
      <p:ext uri="{BB962C8B-B14F-4D97-AF65-F5344CB8AC3E}">
        <p14:creationId xmlns:p14="http://schemas.microsoft.com/office/powerpoint/2010/main" val="38430120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4518" y="859271"/>
            <a:ext cx="10363201" cy="4351338"/>
          </a:xfrm>
        </p:spPr>
        <p:txBody>
          <a:bodyPr/>
          <a:lstStyle/>
          <a:p>
            <a:pPr marL="0" indent="0">
              <a:buNone/>
            </a:pPr>
            <a:r>
              <a:rPr lang="es-ES" sz="2000" dirty="0" smtClean="0"/>
              <a:t>Cuando se selecciona la opción de comparar con una simulación de referencia como columnas adicionales, con carácter general, aparecen el valor de la cuota real de la simulación de referencia, la diferencia entre las cuotas reales en euros y en porcentajes y la cuota real media para cada simulación.</a:t>
            </a:r>
          </a:p>
          <a:p>
            <a:pPr marL="0" indent="0">
              <a:buNone/>
            </a:pPr>
            <a:endParaRPr lang="es-ES" sz="2000" dirty="0" smtClean="0"/>
          </a:p>
        </p:txBody>
      </p:sp>
      <p:sp>
        <p:nvSpPr>
          <p:cNvPr id="6" name="Marcador de número de diapositiva 5"/>
          <p:cNvSpPr>
            <a:spLocks noGrp="1"/>
          </p:cNvSpPr>
          <p:nvPr>
            <p:ph type="sldNum" sz="quarter" idx="12"/>
          </p:nvPr>
        </p:nvSpPr>
        <p:spPr/>
        <p:txBody>
          <a:bodyPr/>
          <a:lstStyle/>
          <a:p>
            <a:fld id="{D57F1E4F-1CFF-5643-939E-02111984F565}" type="slidenum">
              <a:rPr lang="en-US" smtClean="0"/>
              <a:t>71</a:t>
            </a:fld>
            <a:endParaRPr lang="en-US" dirty="0"/>
          </a:p>
        </p:txBody>
      </p:sp>
      <p:sp>
        <p:nvSpPr>
          <p:cNvPr id="7" name="Rectángulo redondeado 6"/>
          <p:cNvSpPr/>
          <p:nvPr/>
        </p:nvSpPr>
        <p:spPr>
          <a:xfrm>
            <a:off x="-1" y="-25036"/>
            <a:ext cx="1016231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Fichero de salida. Comparación</a:t>
            </a:r>
            <a:endParaRPr lang="es-ES" sz="3600" dirty="0"/>
          </a:p>
        </p:txBody>
      </p:sp>
      <p:pic>
        <p:nvPicPr>
          <p:cNvPr id="2" name="Imagen 1"/>
          <p:cNvPicPr>
            <a:picLocks noChangeAspect="1"/>
          </p:cNvPicPr>
          <p:nvPr/>
        </p:nvPicPr>
        <p:blipFill>
          <a:blip r:embed="rId2"/>
          <a:stretch>
            <a:fillRect/>
          </a:stretch>
        </p:blipFill>
        <p:spPr>
          <a:xfrm>
            <a:off x="3193473" y="1779443"/>
            <a:ext cx="7467600" cy="5286375"/>
          </a:xfrm>
          <a:prstGeom prst="rect">
            <a:avLst/>
          </a:prstGeom>
        </p:spPr>
      </p:pic>
    </p:spTree>
    <p:extLst>
      <p:ext uri="{BB962C8B-B14F-4D97-AF65-F5344CB8AC3E}">
        <p14:creationId xmlns:p14="http://schemas.microsoft.com/office/powerpoint/2010/main" val="32154378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2727" y="1139825"/>
            <a:ext cx="3932976" cy="4351338"/>
          </a:xfrm>
        </p:spPr>
        <p:txBody>
          <a:bodyPr>
            <a:normAutofit/>
          </a:bodyPr>
          <a:lstStyle/>
          <a:p>
            <a:pPr marL="0" indent="0">
              <a:buNone/>
            </a:pPr>
            <a:r>
              <a:rPr lang="es-ES" sz="2000" dirty="0" smtClean="0"/>
              <a:t>Clasificación por decilas de base imponible de los principales agregados y la cuota real media por </a:t>
            </a:r>
            <a:r>
              <a:rPr lang="es-ES" sz="2000" dirty="0" err="1" smtClean="0"/>
              <a:t>decila</a:t>
            </a:r>
            <a:r>
              <a:rPr lang="es-ES" sz="2000" dirty="0" smtClean="0"/>
              <a:t>.</a:t>
            </a:r>
          </a:p>
          <a:p>
            <a:pPr marL="0" indent="0">
              <a:buNone/>
            </a:pPr>
            <a:endParaRPr lang="es-ES" sz="2000" dirty="0" smtClean="0"/>
          </a:p>
          <a:p>
            <a:pPr marL="0" indent="0">
              <a:buNone/>
            </a:pPr>
            <a:r>
              <a:rPr lang="es-ES" sz="2000" dirty="0" smtClean="0"/>
              <a:t>Para cada </a:t>
            </a:r>
            <a:r>
              <a:rPr lang="es-ES" sz="2000" dirty="0" err="1" smtClean="0"/>
              <a:t>decila</a:t>
            </a:r>
            <a:r>
              <a:rPr lang="es-ES" sz="2000" dirty="0" smtClean="0"/>
              <a:t> de base imponible se da información del total de base imponible, importe mínimo, importe máximo, media y desviación típica.</a:t>
            </a:r>
          </a:p>
          <a:p>
            <a:pPr marL="0" indent="0">
              <a:buNone/>
            </a:pPr>
            <a:endParaRPr lang="es-ES" sz="2000" dirty="0" smtClean="0"/>
          </a:p>
          <a:p>
            <a:pPr marL="0" indent="0">
              <a:buNone/>
            </a:pPr>
            <a:r>
              <a:rPr lang="es-ES" sz="2000" dirty="0" smtClean="0"/>
              <a:t>Se dan los principales agregados y la cuota real media por </a:t>
            </a:r>
            <a:r>
              <a:rPr lang="es-ES" sz="2000" dirty="0" err="1" smtClean="0"/>
              <a:t>decila</a:t>
            </a:r>
            <a:r>
              <a:rPr lang="es-ES" sz="2000" dirty="0"/>
              <a:t>.</a:t>
            </a:r>
          </a:p>
        </p:txBody>
      </p:sp>
      <p:sp>
        <p:nvSpPr>
          <p:cNvPr id="5" name="Marcador de número de diapositiva 4"/>
          <p:cNvSpPr>
            <a:spLocks noGrp="1"/>
          </p:cNvSpPr>
          <p:nvPr>
            <p:ph type="sldNum" sz="quarter" idx="12"/>
          </p:nvPr>
        </p:nvSpPr>
        <p:spPr/>
        <p:txBody>
          <a:bodyPr/>
          <a:lstStyle/>
          <a:p>
            <a:fld id="{D57F1E4F-1CFF-5643-939E-02111984F565}" type="slidenum">
              <a:rPr lang="en-US" smtClean="0"/>
              <a:t>72</a:t>
            </a:fld>
            <a:endParaRPr lang="en-US" dirty="0"/>
          </a:p>
        </p:txBody>
      </p:sp>
      <p:pic>
        <p:nvPicPr>
          <p:cNvPr id="4" name="Imagen 3"/>
          <p:cNvPicPr>
            <a:picLocks noChangeAspect="1"/>
          </p:cNvPicPr>
          <p:nvPr/>
        </p:nvPicPr>
        <p:blipFill>
          <a:blip r:embed="rId2"/>
          <a:stretch>
            <a:fillRect/>
          </a:stretch>
        </p:blipFill>
        <p:spPr>
          <a:xfrm>
            <a:off x="4992412" y="966303"/>
            <a:ext cx="6645715" cy="5113796"/>
          </a:xfrm>
          <a:prstGeom prst="rect">
            <a:avLst/>
          </a:prstGeom>
        </p:spPr>
      </p:pic>
      <p:sp>
        <p:nvSpPr>
          <p:cNvPr id="6" name="Rectángulo redondeado 5"/>
          <p:cNvSpPr/>
          <p:nvPr/>
        </p:nvSpPr>
        <p:spPr>
          <a:xfrm>
            <a:off x="-2" y="-25036"/>
            <a:ext cx="11814774"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Fichero de salida. Decilas de base imponible</a:t>
            </a:r>
            <a:endParaRPr lang="es-ES" sz="3600" dirty="0"/>
          </a:p>
        </p:txBody>
      </p:sp>
    </p:spTree>
    <p:extLst>
      <p:ext uri="{BB962C8B-B14F-4D97-AF65-F5344CB8AC3E}">
        <p14:creationId xmlns:p14="http://schemas.microsoft.com/office/powerpoint/2010/main" val="7943860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101436"/>
            <a:ext cx="5924739" cy="5075527"/>
          </a:xfrm>
        </p:spPr>
        <p:txBody>
          <a:bodyPr>
            <a:normAutofit/>
          </a:bodyPr>
          <a:lstStyle/>
          <a:p>
            <a:pPr marL="0" indent="0">
              <a:buNone/>
            </a:pPr>
            <a:r>
              <a:rPr lang="es-ES" dirty="0" smtClean="0"/>
              <a:t>Una de las ventajas que tienen la salida de los resultados en un fichero de Excel es que podemos construir fácilmente tablas y gráficos a partir de los resultados de la simulación.</a:t>
            </a:r>
          </a:p>
          <a:p>
            <a:pPr marL="0" indent="0">
              <a:buNone/>
            </a:pPr>
            <a:endParaRPr lang="es-ES" dirty="0" smtClean="0"/>
          </a:p>
          <a:p>
            <a:pPr marL="0" indent="0">
              <a:buNone/>
            </a:pPr>
            <a:r>
              <a:rPr lang="es-ES" dirty="0" smtClean="0"/>
              <a:t>Por ejemplo, a partir de la tabla anterior podemos construir una tabla con los porcentajes acumulados de población y de base imponible por decilas y a partir de ahí construir una curva de Lorenz de la base imponible</a:t>
            </a:r>
            <a:r>
              <a:rPr lang="es-ES" sz="2000" dirty="0" smtClean="0"/>
              <a:t>.</a:t>
            </a:r>
            <a:endParaRPr lang="es-ES" sz="2000" dirty="0"/>
          </a:p>
        </p:txBody>
      </p:sp>
      <p:sp>
        <p:nvSpPr>
          <p:cNvPr id="5" name="Marcador de número de diapositiva 4"/>
          <p:cNvSpPr>
            <a:spLocks noGrp="1"/>
          </p:cNvSpPr>
          <p:nvPr>
            <p:ph type="sldNum" sz="quarter" idx="12"/>
          </p:nvPr>
        </p:nvSpPr>
        <p:spPr/>
        <p:txBody>
          <a:bodyPr/>
          <a:lstStyle/>
          <a:p>
            <a:fld id="{D57F1E4F-1CFF-5643-939E-02111984F565}" type="slidenum">
              <a:rPr lang="en-US" smtClean="0"/>
              <a:t>73</a:t>
            </a:fld>
            <a:endParaRPr lang="en-US" dirty="0"/>
          </a:p>
        </p:txBody>
      </p:sp>
      <p:pic>
        <p:nvPicPr>
          <p:cNvPr id="4" name="Imagen 3"/>
          <p:cNvPicPr>
            <a:picLocks noChangeAspect="1"/>
          </p:cNvPicPr>
          <p:nvPr/>
        </p:nvPicPr>
        <p:blipFill>
          <a:blip r:embed="rId2"/>
          <a:stretch>
            <a:fillRect/>
          </a:stretch>
        </p:blipFill>
        <p:spPr>
          <a:xfrm>
            <a:off x="7356764" y="927819"/>
            <a:ext cx="4177146" cy="5422759"/>
          </a:xfrm>
          <a:prstGeom prst="rect">
            <a:avLst/>
          </a:prstGeom>
        </p:spPr>
      </p:pic>
      <p:sp>
        <p:nvSpPr>
          <p:cNvPr id="6" name="Rectángulo redondeado 5"/>
          <p:cNvSpPr/>
          <p:nvPr/>
        </p:nvSpPr>
        <p:spPr>
          <a:xfrm>
            <a:off x="-2" y="-25036"/>
            <a:ext cx="11814774"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Fichero de salida. Decilas de base imponible</a:t>
            </a:r>
            <a:endParaRPr lang="es-ES" sz="3600" dirty="0"/>
          </a:p>
        </p:txBody>
      </p:sp>
    </p:spTree>
    <p:extLst>
      <p:ext uri="{BB962C8B-B14F-4D97-AF65-F5344CB8AC3E}">
        <p14:creationId xmlns:p14="http://schemas.microsoft.com/office/powerpoint/2010/main" val="27399563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6472" y="983961"/>
            <a:ext cx="2928042" cy="4351338"/>
          </a:xfrm>
        </p:spPr>
        <p:txBody>
          <a:bodyPr>
            <a:normAutofit/>
          </a:bodyPr>
          <a:lstStyle/>
          <a:p>
            <a:pPr marL="0" indent="0">
              <a:buNone/>
            </a:pPr>
            <a:r>
              <a:rPr lang="es-ES" sz="2000" dirty="0" smtClean="0"/>
              <a:t>Podemos calcular también a partir de la tabla de resultados por decilas de base imponible las medias de los distintos agregados por decilas de base imponible y construir un gráfico de distribución de la carga  impositiva por decilas.</a:t>
            </a:r>
            <a:endParaRPr lang="es-ES" sz="2000" dirty="0"/>
          </a:p>
        </p:txBody>
      </p:sp>
      <p:sp>
        <p:nvSpPr>
          <p:cNvPr id="5" name="Marcador de número de diapositiva 4"/>
          <p:cNvSpPr>
            <a:spLocks noGrp="1"/>
          </p:cNvSpPr>
          <p:nvPr>
            <p:ph type="sldNum" sz="quarter" idx="12"/>
          </p:nvPr>
        </p:nvSpPr>
        <p:spPr/>
        <p:txBody>
          <a:bodyPr/>
          <a:lstStyle/>
          <a:p>
            <a:fld id="{D57F1E4F-1CFF-5643-939E-02111984F565}" type="slidenum">
              <a:rPr lang="en-US" smtClean="0"/>
              <a:t>74</a:t>
            </a:fld>
            <a:endParaRPr lang="en-US" dirty="0"/>
          </a:p>
        </p:txBody>
      </p:sp>
      <p:pic>
        <p:nvPicPr>
          <p:cNvPr id="4" name="Imagen 3"/>
          <p:cNvPicPr>
            <a:picLocks noChangeAspect="1"/>
          </p:cNvPicPr>
          <p:nvPr/>
        </p:nvPicPr>
        <p:blipFill>
          <a:blip r:embed="rId2"/>
          <a:stretch>
            <a:fillRect/>
          </a:stretch>
        </p:blipFill>
        <p:spPr>
          <a:xfrm>
            <a:off x="3939791" y="1083557"/>
            <a:ext cx="7874981" cy="4152146"/>
          </a:xfrm>
          <a:prstGeom prst="rect">
            <a:avLst/>
          </a:prstGeom>
        </p:spPr>
      </p:pic>
      <p:sp>
        <p:nvSpPr>
          <p:cNvPr id="6" name="Rectángulo redondeado 5"/>
          <p:cNvSpPr/>
          <p:nvPr/>
        </p:nvSpPr>
        <p:spPr>
          <a:xfrm>
            <a:off x="-2" y="-25036"/>
            <a:ext cx="11814774"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600" dirty="0" smtClean="0"/>
              <a:t>Fichero de salida. Decilas de base imponible</a:t>
            </a:r>
            <a:endParaRPr lang="es-ES" sz="3600" dirty="0"/>
          </a:p>
        </p:txBody>
      </p:sp>
    </p:spTree>
    <p:extLst>
      <p:ext uri="{BB962C8B-B14F-4D97-AF65-F5344CB8AC3E}">
        <p14:creationId xmlns:p14="http://schemas.microsoft.com/office/powerpoint/2010/main" val="19782618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725" y="1035916"/>
            <a:ext cx="5444905" cy="799880"/>
          </a:xfrm>
        </p:spPr>
        <p:txBody>
          <a:bodyPr>
            <a:normAutofit/>
          </a:bodyPr>
          <a:lstStyle/>
          <a:p>
            <a:pPr marL="0" indent="0">
              <a:buNone/>
            </a:pPr>
            <a:r>
              <a:rPr lang="es-ES" sz="2000" dirty="0" smtClean="0"/>
              <a:t>Otro de los resultados es una tabla con los índices de progresividad y redistribución del impuesto. </a:t>
            </a:r>
            <a:endParaRPr lang="es-ES" sz="2000" dirty="0"/>
          </a:p>
        </p:txBody>
      </p:sp>
      <p:sp>
        <p:nvSpPr>
          <p:cNvPr id="9" name="Marcador de número de diapositiva 8"/>
          <p:cNvSpPr>
            <a:spLocks noGrp="1"/>
          </p:cNvSpPr>
          <p:nvPr>
            <p:ph type="sldNum" sz="quarter" idx="12"/>
          </p:nvPr>
        </p:nvSpPr>
        <p:spPr/>
        <p:txBody>
          <a:bodyPr/>
          <a:lstStyle/>
          <a:p>
            <a:fld id="{D57F1E4F-1CFF-5643-939E-02111984F565}" type="slidenum">
              <a:rPr lang="en-US" smtClean="0"/>
              <a:t>75</a:t>
            </a:fld>
            <a:endParaRPr lang="en-US" dirty="0"/>
          </a:p>
        </p:txBody>
      </p:sp>
      <p:pic>
        <p:nvPicPr>
          <p:cNvPr id="4" name="Imagen 3"/>
          <p:cNvPicPr>
            <a:picLocks noChangeAspect="1"/>
          </p:cNvPicPr>
          <p:nvPr/>
        </p:nvPicPr>
        <p:blipFill>
          <a:blip r:embed="rId2"/>
          <a:stretch>
            <a:fillRect/>
          </a:stretch>
        </p:blipFill>
        <p:spPr>
          <a:xfrm>
            <a:off x="1002104" y="1954278"/>
            <a:ext cx="4520145" cy="3562633"/>
          </a:xfrm>
          <a:prstGeom prst="rect">
            <a:avLst/>
          </a:prstGeom>
        </p:spPr>
      </p:pic>
      <p:pic>
        <p:nvPicPr>
          <p:cNvPr id="5" name="Imagen 4"/>
          <p:cNvPicPr>
            <a:picLocks noChangeAspect="1"/>
          </p:cNvPicPr>
          <p:nvPr/>
        </p:nvPicPr>
        <p:blipFill>
          <a:blip r:embed="rId3"/>
          <a:stretch>
            <a:fillRect/>
          </a:stretch>
        </p:blipFill>
        <p:spPr>
          <a:xfrm>
            <a:off x="6366232" y="1129552"/>
            <a:ext cx="5070695" cy="3206058"/>
          </a:xfrm>
          <a:prstGeom prst="rect">
            <a:avLst/>
          </a:prstGeom>
        </p:spPr>
      </p:pic>
      <p:sp>
        <p:nvSpPr>
          <p:cNvPr id="8" name="Marcador de contenido 2"/>
          <p:cNvSpPr txBox="1">
            <a:spLocks/>
          </p:cNvSpPr>
          <p:nvPr/>
        </p:nvSpPr>
        <p:spPr>
          <a:xfrm>
            <a:off x="6464929" y="5116971"/>
            <a:ext cx="4661780" cy="799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000" dirty="0" smtClean="0"/>
              <a:t>Si hemos seleccionado una simulación de referencia podemos comparar los índices obtenidos con las dos simulaciones.</a:t>
            </a:r>
            <a:endParaRPr lang="es-ES" sz="2000" dirty="0"/>
          </a:p>
        </p:txBody>
      </p:sp>
      <p:sp>
        <p:nvSpPr>
          <p:cNvPr id="10" name="Rectángulo redondeado 9"/>
          <p:cNvSpPr/>
          <p:nvPr/>
        </p:nvSpPr>
        <p:spPr>
          <a:xfrm>
            <a:off x="-2" y="-25036"/>
            <a:ext cx="11814774"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200" dirty="0" smtClean="0"/>
              <a:t>Fichero de salida. Progresividad y redistribución</a:t>
            </a:r>
            <a:endParaRPr lang="es-ES" sz="3200" dirty="0"/>
          </a:p>
        </p:txBody>
      </p:sp>
    </p:spTree>
    <p:extLst>
      <p:ext uri="{BB962C8B-B14F-4D97-AF65-F5344CB8AC3E}">
        <p14:creationId xmlns:p14="http://schemas.microsoft.com/office/powerpoint/2010/main" val="38761412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p:cNvSpPr>
            <a:spLocks noGrp="1"/>
          </p:cNvSpPr>
          <p:nvPr>
            <p:ph type="sldNum" sz="quarter" idx="12"/>
          </p:nvPr>
        </p:nvSpPr>
        <p:spPr/>
        <p:txBody>
          <a:bodyPr/>
          <a:lstStyle/>
          <a:p>
            <a:fld id="{D57F1E4F-1CFF-5643-939E-02111984F565}" type="slidenum">
              <a:rPr lang="en-US" smtClean="0"/>
              <a:t>76</a:t>
            </a:fld>
            <a:endParaRPr lang="en-US" dirty="0"/>
          </a:p>
        </p:txBody>
      </p:sp>
      <p:sp>
        <p:nvSpPr>
          <p:cNvPr id="10" name="Rectángulo redondeado 9"/>
          <p:cNvSpPr/>
          <p:nvPr/>
        </p:nvSpPr>
        <p:spPr>
          <a:xfrm>
            <a:off x="-2" y="-25036"/>
            <a:ext cx="1083772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200" dirty="0" smtClean="0"/>
              <a:t>Fichero de salida. Renta antes de impuestos</a:t>
            </a:r>
            <a:endParaRPr lang="es-ES" sz="3200" dirty="0"/>
          </a:p>
        </p:txBody>
      </p:sp>
      <p:sp>
        <p:nvSpPr>
          <p:cNvPr id="6" name="CuadroTexto 5"/>
          <p:cNvSpPr txBox="1"/>
          <p:nvPr/>
        </p:nvSpPr>
        <p:spPr>
          <a:xfrm>
            <a:off x="644236" y="1163781"/>
            <a:ext cx="10931237" cy="3662541"/>
          </a:xfrm>
          <a:prstGeom prst="rect">
            <a:avLst/>
          </a:prstGeom>
          <a:noFill/>
        </p:spPr>
        <p:txBody>
          <a:bodyPr wrap="square" rtlCol="0">
            <a:spAutoFit/>
          </a:bodyPr>
          <a:lstStyle/>
          <a:p>
            <a:r>
              <a:rPr lang="es-ES" sz="2400" dirty="0" smtClean="0"/>
              <a:t>El importe de la base imponible varía en función de los parámetros que hayamos elegido para hacer la simulación. Con lo cual nos puede dar una visión distorsionada de la redistribución originada con la simulación. </a:t>
            </a:r>
          </a:p>
          <a:p>
            <a:r>
              <a:rPr lang="es-ES" sz="2400" dirty="0" smtClean="0"/>
              <a:t>Para eliminar este efecto se pueden ver los resultados por decilas y los índices de progresividad y redistribución a partir de la variable “Renta antes de impuestos” (RAI).</a:t>
            </a:r>
          </a:p>
          <a:p>
            <a:endParaRPr lang="es-ES" sz="2800" dirty="0" smtClean="0"/>
          </a:p>
          <a:p>
            <a:endParaRPr lang="es-ES" sz="2800" dirty="0"/>
          </a:p>
          <a:p>
            <a:endParaRPr lang="es-ES" sz="2800" dirty="0" smtClean="0"/>
          </a:p>
          <a:p>
            <a:r>
              <a:rPr lang="es-ES" sz="2800" dirty="0" smtClean="0"/>
              <a:t> </a:t>
            </a:r>
            <a:endParaRPr lang="es-ES" sz="2800" dirty="0"/>
          </a:p>
        </p:txBody>
      </p:sp>
    </p:spTree>
    <p:extLst>
      <p:ext uri="{BB962C8B-B14F-4D97-AF65-F5344CB8AC3E}">
        <p14:creationId xmlns:p14="http://schemas.microsoft.com/office/powerpoint/2010/main" val="6023812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4291" y="1285298"/>
            <a:ext cx="2806244" cy="4351338"/>
          </a:xfrm>
        </p:spPr>
        <p:txBody>
          <a:bodyPr>
            <a:normAutofit/>
          </a:bodyPr>
          <a:lstStyle/>
          <a:p>
            <a:pPr marL="0" indent="0">
              <a:buNone/>
            </a:pPr>
            <a:r>
              <a:rPr lang="es-ES" sz="2000" dirty="0" smtClean="0"/>
              <a:t>La hoja CCAA tiene los principales agregados calculados para cada comunidad autónoma.</a:t>
            </a:r>
            <a:endParaRPr lang="es-ES" sz="2000" dirty="0"/>
          </a:p>
        </p:txBody>
      </p:sp>
      <p:sp>
        <p:nvSpPr>
          <p:cNvPr id="6" name="Marcador de número de diapositiva 5"/>
          <p:cNvSpPr>
            <a:spLocks noGrp="1"/>
          </p:cNvSpPr>
          <p:nvPr>
            <p:ph type="sldNum" sz="quarter" idx="12"/>
          </p:nvPr>
        </p:nvSpPr>
        <p:spPr/>
        <p:txBody>
          <a:bodyPr/>
          <a:lstStyle/>
          <a:p>
            <a:fld id="{D57F1E4F-1CFF-5643-939E-02111984F565}" type="slidenum">
              <a:rPr lang="en-US" smtClean="0"/>
              <a:t>77</a:t>
            </a:fld>
            <a:endParaRPr lang="en-US" dirty="0"/>
          </a:p>
        </p:txBody>
      </p:sp>
      <p:pic>
        <p:nvPicPr>
          <p:cNvPr id="5" name="Imagen 4"/>
          <p:cNvPicPr>
            <a:picLocks noChangeAspect="1"/>
          </p:cNvPicPr>
          <p:nvPr/>
        </p:nvPicPr>
        <p:blipFill>
          <a:blip r:embed="rId2"/>
          <a:stretch>
            <a:fillRect/>
          </a:stretch>
        </p:blipFill>
        <p:spPr>
          <a:xfrm>
            <a:off x="3884293" y="1044919"/>
            <a:ext cx="7146532" cy="4676126"/>
          </a:xfrm>
          <a:prstGeom prst="rect">
            <a:avLst/>
          </a:prstGeom>
        </p:spPr>
      </p:pic>
      <p:sp>
        <p:nvSpPr>
          <p:cNvPr id="7" name="Rectángulo redondeado 6"/>
          <p:cNvSpPr/>
          <p:nvPr/>
        </p:nvSpPr>
        <p:spPr>
          <a:xfrm>
            <a:off x="-2" y="-25036"/>
            <a:ext cx="1083772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200" dirty="0" smtClean="0"/>
              <a:t>Fichero de salida. Comunidades autónomas</a:t>
            </a:r>
            <a:endParaRPr lang="es-ES" sz="3200" dirty="0"/>
          </a:p>
        </p:txBody>
      </p:sp>
    </p:spTree>
    <p:extLst>
      <p:ext uri="{BB962C8B-B14F-4D97-AF65-F5344CB8AC3E}">
        <p14:creationId xmlns:p14="http://schemas.microsoft.com/office/powerpoint/2010/main" val="3284976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2728" y="1150217"/>
            <a:ext cx="10515600" cy="836094"/>
          </a:xfrm>
        </p:spPr>
        <p:txBody>
          <a:bodyPr>
            <a:normAutofit/>
          </a:bodyPr>
          <a:lstStyle/>
          <a:p>
            <a:pPr marL="0" indent="0">
              <a:buNone/>
            </a:pPr>
            <a:r>
              <a:rPr lang="es-ES" sz="2000" dirty="0" smtClean="0"/>
              <a:t>También se pueden hacer clasificaciones de los principales agregados atendiendo a características familiares, como por ejemplo situación familiar en función del número de descendientes.</a:t>
            </a:r>
            <a:endParaRPr lang="es-ES" sz="2000" dirty="0"/>
          </a:p>
        </p:txBody>
      </p:sp>
      <p:sp>
        <p:nvSpPr>
          <p:cNvPr id="6" name="Marcador de número de diapositiva 5"/>
          <p:cNvSpPr>
            <a:spLocks noGrp="1"/>
          </p:cNvSpPr>
          <p:nvPr>
            <p:ph type="sldNum" sz="quarter" idx="12"/>
          </p:nvPr>
        </p:nvSpPr>
        <p:spPr/>
        <p:txBody>
          <a:bodyPr/>
          <a:lstStyle/>
          <a:p>
            <a:fld id="{D57F1E4F-1CFF-5643-939E-02111984F565}" type="slidenum">
              <a:rPr lang="en-US" smtClean="0"/>
              <a:t>78</a:t>
            </a:fld>
            <a:endParaRPr lang="en-US" dirty="0"/>
          </a:p>
        </p:txBody>
      </p:sp>
      <p:pic>
        <p:nvPicPr>
          <p:cNvPr id="5" name="Imagen 4"/>
          <p:cNvPicPr>
            <a:picLocks noChangeAspect="1"/>
          </p:cNvPicPr>
          <p:nvPr/>
        </p:nvPicPr>
        <p:blipFill>
          <a:blip r:embed="rId2"/>
          <a:stretch>
            <a:fillRect/>
          </a:stretch>
        </p:blipFill>
        <p:spPr>
          <a:xfrm>
            <a:off x="2008043" y="2142030"/>
            <a:ext cx="8829675" cy="3276600"/>
          </a:xfrm>
          <a:prstGeom prst="rect">
            <a:avLst/>
          </a:prstGeom>
        </p:spPr>
      </p:pic>
      <p:sp>
        <p:nvSpPr>
          <p:cNvPr id="7" name="Rectángulo redondeado 6"/>
          <p:cNvSpPr/>
          <p:nvPr/>
        </p:nvSpPr>
        <p:spPr>
          <a:xfrm>
            <a:off x="-2" y="-25036"/>
            <a:ext cx="9403775"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200" dirty="0" smtClean="0"/>
              <a:t>Fichero de salida. Situación familiar</a:t>
            </a:r>
            <a:endParaRPr lang="es-ES" sz="3200" dirty="0"/>
          </a:p>
        </p:txBody>
      </p:sp>
    </p:spTree>
    <p:extLst>
      <p:ext uri="{BB962C8B-B14F-4D97-AF65-F5344CB8AC3E}">
        <p14:creationId xmlns:p14="http://schemas.microsoft.com/office/powerpoint/2010/main" val="30601902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3118" y="965620"/>
            <a:ext cx="10515600" cy="872308"/>
          </a:xfrm>
        </p:spPr>
        <p:txBody>
          <a:bodyPr>
            <a:normAutofit/>
          </a:bodyPr>
          <a:lstStyle/>
          <a:p>
            <a:pPr marL="0" indent="0">
              <a:buNone/>
            </a:pPr>
            <a:r>
              <a:rPr lang="es-ES" sz="2000" dirty="0" smtClean="0"/>
              <a:t>La hoja Estado tiene la clasificación de los principales agregados en función del tipo de declaración, individual, conjunta monoparental o conjunta de matrimonio.</a:t>
            </a:r>
            <a:endParaRPr lang="es-ES" sz="2000" dirty="0"/>
          </a:p>
        </p:txBody>
      </p:sp>
      <p:sp>
        <p:nvSpPr>
          <p:cNvPr id="5" name="Marcador de número de diapositiva 4"/>
          <p:cNvSpPr>
            <a:spLocks noGrp="1"/>
          </p:cNvSpPr>
          <p:nvPr>
            <p:ph type="sldNum" sz="quarter" idx="12"/>
          </p:nvPr>
        </p:nvSpPr>
        <p:spPr/>
        <p:txBody>
          <a:bodyPr/>
          <a:lstStyle/>
          <a:p>
            <a:fld id="{D57F1E4F-1CFF-5643-939E-02111984F565}" type="slidenum">
              <a:rPr lang="en-US" smtClean="0"/>
              <a:t>79</a:t>
            </a:fld>
            <a:endParaRPr lang="en-US" dirty="0"/>
          </a:p>
        </p:txBody>
      </p:sp>
      <p:pic>
        <p:nvPicPr>
          <p:cNvPr id="4" name="Imagen 3"/>
          <p:cNvPicPr>
            <a:picLocks noChangeAspect="1"/>
          </p:cNvPicPr>
          <p:nvPr/>
        </p:nvPicPr>
        <p:blipFill>
          <a:blip r:embed="rId2"/>
          <a:stretch>
            <a:fillRect/>
          </a:stretch>
        </p:blipFill>
        <p:spPr>
          <a:xfrm>
            <a:off x="1717033" y="1957104"/>
            <a:ext cx="8677275" cy="3457575"/>
          </a:xfrm>
          <a:prstGeom prst="rect">
            <a:avLst/>
          </a:prstGeom>
        </p:spPr>
      </p:pic>
      <p:sp>
        <p:nvSpPr>
          <p:cNvPr id="6" name="Rectángulo redondeado 5"/>
          <p:cNvSpPr/>
          <p:nvPr/>
        </p:nvSpPr>
        <p:spPr>
          <a:xfrm>
            <a:off x="-1" y="-25036"/>
            <a:ext cx="7637320"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200" dirty="0" smtClean="0"/>
              <a:t>Fichero de salida. Estado</a:t>
            </a:r>
            <a:endParaRPr lang="es-ES" sz="3200" dirty="0"/>
          </a:p>
        </p:txBody>
      </p:sp>
    </p:spTree>
    <p:extLst>
      <p:ext uri="{BB962C8B-B14F-4D97-AF65-F5344CB8AC3E}">
        <p14:creationId xmlns:p14="http://schemas.microsoft.com/office/powerpoint/2010/main" val="651547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8</a:t>
            </a:fld>
            <a:endParaRPr lang="en-US" dirty="0"/>
          </a:p>
        </p:txBody>
      </p:sp>
      <p:sp>
        <p:nvSpPr>
          <p:cNvPr id="5" name="Rectángulo redondeado 4"/>
          <p:cNvSpPr/>
          <p:nvPr/>
        </p:nvSpPr>
        <p:spPr>
          <a:xfrm>
            <a:off x="0" y="0"/>
            <a:ext cx="7647709"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Crear simulación</a:t>
            </a:r>
            <a:endParaRPr lang="es-ES" sz="3600" dirty="0"/>
          </a:p>
        </p:txBody>
      </p:sp>
      <p:sp>
        <p:nvSpPr>
          <p:cNvPr id="11" name="Marcador de contenido 2"/>
          <p:cNvSpPr>
            <a:spLocks noGrp="1"/>
          </p:cNvSpPr>
          <p:nvPr>
            <p:ph idx="1"/>
          </p:nvPr>
        </p:nvSpPr>
        <p:spPr>
          <a:xfrm>
            <a:off x="838200" y="1825625"/>
            <a:ext cx="10515600" cy="4351338"/>
          </a:xfrm>
        </p:spPr>
        <p:txBody>
          <a:bodyPr>
            <a:normAutofit/>
          </a:bodyPr>
          <a:lstStyle/>
          <a:p>
            <a:pPr>
              <a:buFont typeface="Wingdings" panose="05000000000000000000" pitchFamily="2" charset="2"/>
              <a:buChar char="q"/>
            </a:pPr>
            <a:r>
              <a:rPr lang="es-ES" b="1" dirty="0" smtClean="0"/>
              <a:t>Descripción</a:t>
            </a:r>
            <a:r>
              <a:rPr lang="es-ES" dirty="0" smtClean="0"/>
              <a:t>: Ponemos un nombre a la simulación que vamos a crear que nos ayudará a identificarla posteriormente</a:t>
            </a:r>
          </a:p>
          <a:p>
            <a:pPr>
              <a:buFont typeface="Wingdings" panose="05000000000000000000" pitchFamily="2" charset="2"/>
              <a:buChar char="q"/>
            </a:pPr>
            <a:r>
              <a:rPr lang="es-ES" b="1" dirty="0" smtClean="0"/>
              <a:t>Normativa de referencia</a:t>
            </a:r>
            <a:r>
              <a:rPr lang="es-ES" dirty="0" smtClean="0"/>
              <a:t>: Parámetros de base según las normativas del IRPF de todos los ejercicios desde 2007 a 2016, excepto 2014 que tiene una normativa similar a 2013</a:t>
            </a:r>
          </a:p>
          <a:p>
            <a:pPr>
              <a:buFont typeface="Wingdings" panose="05000000000000000000" pitchFamily="2" charset="2"/>
              <a:buChar char="q"/>
            </a:pPr>
            <a:r>
              <a:rPr lang="es-ES" b="1" dirty="0" smtClean="0"/>
              <a:t>Base de datos de referencia</a:t>
            </a:r>
            <a:r>
              <a:rPr lang="es-ES" dirty="0" smtClean="0"/>
              <a:t>: Muestra IRPF que se va a utilizar para hacer la simulación. Las muestras de IRPF disponibles son 2007, 2009 y 2011.</a:t>
            </a:r>
            <a:endParaRPr lang="es-ES" dirty="0"/>
          </a:p>
        </p:txBody>
      </p:sp>
    </p:spTree>
    <p:extLst>
      <p:ext uri="{BB962C8B-B14F-4D97-AF65-F5344CB8AC3E}">
        <p14:creationId xmlns:p14="http://schemas.microsoft.com/office/powerpoint/2010/main" val="12781048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119043"/>
            <a:ext cx="10515600" cy="5042766"/>
          </a:xfrm>
        </p:spPr>
        <p:txBody>
          <a:bodyPr>
            <a:normAutofit fontScale="92500"/>
          </a:bodyPr>
          <a:lstStyle/>
          <a:p>
            <a:pPr marL="0" indent="0">
              <a:buNone/>
            </a:pPr>
            <a:r>
              <a:rPr lang="es-ES" sz="2400" dirty="0" smtClean="0"/>
              <a:t>Cuando seleccionamos una simulación de referencia con la que comparar los resultados de la simulación se tienen resultados acerca de ganadores y perdedores:</a:t>
            </a:r>
          </a:p>
          <a:p>
            <a:r>
              <a:rPr lang="es-ES" sz="2400" dirty="0" smtClean="0"/>
              <a:t>Número de ganadores, perdedores o indiferentes</a:t>
            </a:r>
            <a:endParaRPr lang="es-ES" sz="2400" dirty="0"/>
          </a:p>
          <a:p>
            <a:r>
              <a:rPr lang="es-ES" sz="2400" dirty="0" smtClean="0"/>
              <a:t>Ganancia o pérdida total</a:t>
            </a:r>
          </a:p>
          <a:p>
            <a:r>
              <a:rPr lang="es-ES" sz="2400" dirty="0" smtClean="0"/>
              <a:t>Ganancia o pérdida media</a:t>
            </a:r>
          </a:p>
          <a:p>
            <a:r>
              <a:rPr lang="es-ES" sz="2400" dirty="0" smtClean="0"/>
              <a:t>Porcentaje de ganadores, perdedores o indiferentes</a:t>
            </a:r>
          </a:p>
          <a:p>
            <a:pPr marL="0" indent="0">
              <a:buNone/>
            </a:pPr>
            <a:endParaRPr lang="es-ES" sz="2400" dirty="0" smtClean="0"/>
          </a:p>
          <a:p>
            <a:pPr marL="0" indent="0">
              <a:buNone/>
            </a:pPr>
            <a:r>
              <a:rPr lang="es-ES" sz="2400" dirty="0" smtClean="0"/>
              <a:t>El valor de referencia para considerar que hay una pérdida o ganancia se da con el parámetro “</a:t>
            </a:r>
            <a:r>
              <a:rPr lang="es-ES" sz="2400" dirty="0"/>
              <a:t>Margen para determinar si alguien gana o pierde con la </a:t>
            </a:r>
            <a:r>
              <a:rPr lang="es-ES" sz="2400" dirty="0" smtClean="0"/>
              <a:t>reforma”. Si la diferencia entre los valores obtenidos con las dos simulaciones es inferior a este margen se considera que no hay ganancia o pérdida.</a:t>
            </a:r>
          </a:p>
          <a:p>
            <a:pPr marL="0" indent="0">
              <a:buNone/>
            </a:pPr>
            <a:endParaRPr lang="es-ES" sz="2400" dirty="0" smtClean="0"/>
          </a:p>
          <a:p>
            <a:pPr marL="0" indent="0">
              <a:buNone/>
            </a:pPr>
            <a:r>
              <a:rPr lang="es-ES" sz="2400" dirty="0" smtClean="0"/>
              <a:t>Estos resultados se tienen para las clasificaciones de salida que se hayan seleccionado.</a:t>
            </a:r>
            <a:endParaRPr lang="es-ES" sz="2400"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80</a:t>
            </a:fld>
            <a:endParaRPr lang="en-US" dirty="0"/>
          </a:p>
        </p:txBody>
      </p:sp>
      <p:sp>
        <p:nvSpPr>
          <p:cNvPr id="5" name="Rectángulo redondeado 4"/>
          <p:cNvSpPr/>
          <p:nvPr/>
        </p:nvSpPr>
        <p:spPr>
          <a:xfrm>
            <a:off x="-2" y="-25036"/>
            <a:ext cx="10931237"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200" dirty="0" smtClean="0"/>
              <a:t>Fichero de salida. Ganadores y perdedores</a:t>
            </a:r>
            <a:endParaRPr lang="es-ES" sz="3200" dirty="0"/>
          </a:p>
        </p:txBody>
      </p:sp>
    </p:spTree>
    <p:extLst>
      <p:ext uri="{BB962C8B-B14F-4D97-AF65-F5344CB8AC3E}">
        <p14:creationId xmlns:p14="http://schemas.microsoft.com/office/powerpoint/2010/main" val="15787004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119043"/>
            <a:ext cx="10515600" cy="5042766"/>
          </a:xfrm>
        </p:spPr>
        <p:txBody>
          <a:bodyPr>
            <a:normAutofit/>
          </a:bodyPr>
          <a:lstStyle/>
          <a:p>
            <a:pPr marL="0" indent="0">
              <a:buNone/>
            </a:pPr>
            <a:r>
              <a:rPr lang="es-ES" sz="2400" dirty="0" smtClean="0"/>
              <a:t>Si se ha seleccionado la actualización de población sólo se darán las columnas de número de ganadores, perdedores e indiferentes y la ganancia o pérdida total para la clasificación elegida.</a:t>
            </a:r>
            <a:endParaRPr lang="es-ES" sz="2400"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81</a:t>
            </a:fld>
            <a:endParaRPr lang="en-US" dirty="0"/>
          </a:p>
        </p:txBody>
      </p:sp>
      <p:sp>
        <p:nvSpPr>
          <p:cNvPr id="5" name="Rectángulo redondeado 4"/>
          <p:cNvSpPr/>
          <p:nvPr/>
        </p:nvSpPr>
        <p:spPr>
          <a:xfrm>
            <a:off x="-2" y="-25036"/>
            <a:ext cx="10931237"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200" dirty="0" smtClean="0"/>
              <a:t>Fichero de salida. Ganadores y perdedores</a:t>
            </a:r>
            <a:endParaRPr lang="es-ES" sz="3200" dirty="0"/>
          </a:p>
        </p:txBody>
      </p:sp>
      <p:pic>
        <p:nvPicPr>
          <p:cNvPr id="2" name="Imagen 1"/>
          <p:cNvPicPr>
            <a:picLocks noChangeAspect="1"/>
          </p:cNvPicPr>
          <p:nvPr/>
        </p:nvPicPr>
        <p:blipFill>
          <a:blip r:embed="rId2"/>
          <a:stretch>
            <a:fillRect/>
          </a:stretch>
        </p:blipFill>
        <p:spPr>
          <a:xfrm>
            <a:off x="3314700" y="2712171"/>
            <a:ext cx="5791200" cy="2895600"/>
          </a:xfrm>
          <a:prstGeom prst="rect">
            <a:avLst/>
          </a:prstGeom>
        </p:spPr>
      </p:pic>
    </p:spTree>
    <p:extLst>
      <p:ext uri="{BB962C8B-B14F-4D97-AF65-F5344CB8AC3E}">
        <p14:creationId xmlns:p14="http://schemas.microsoft.com/office/powerpoint/2010/main" val="40707581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039242" y="1503507"/>
            <a:ext cx="9988823" cy="4351338"/>
          </a:xfrm>
          <a:prstGeom prst="rect">
            <a:avLst/>
          </a:prstGeom>
        </p:spPr>
      </p:pic>
      <p:sp>
        <p:nvSpPr>
          <p:cNvPr id="5" name="Marcador de número de diapositiva 4"/>
          <p:cNvSpPr>
            <a:spLocks noGrp="1"/>
          </p:cNvSpPr>
          <p:nvPr>
            <p:ph type="sldNum" sz="quarter" idx="12"/>
          </p:nvPr>
        </p:nvSpPr>
        <p:spPr/>
        <p:txBody>
          <a:bodyPr/>
          <a:lstStyle/>
          <a:p>
            <a:fld id="{D57F1E4F-1CFF-5643-939E-02111984F565}" type="slidenum">
              <a:rPr lang="en-US" smtClean="0"/>
              <a:t>82</a:t>
            </a:fld>
            <a:endParaRPr lang="en-US" dirty="0"/>
          </a:p>
        </p:txBody>
      </p:sp>
      <p:sp>
        <p:nvSpPr>
          <p:cNvPr id="6" name="Rectángulo redondeado 5"/>
          <p:cNvSpPr/>
          <p:nvPr/>
        </p:nvSpPr>
        <p:spPr>
          <a:xfrm>
            <a:off x="-2" y="-25036"/>
            <a:ext cx="10931237"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200" dirty="0" smtClean="0"/>
              <a:t>Fichero de salida. Ganadores y perdedores</a:t>
            </a:r>
            <a:endParaRPr lang="es-ES" sz="3200" dirty="0"/>
          </a:p>
        </p:txBody>
      </p:sp>
      <p:sp>
        <p:nvSpPr>
          <p:cNvPr id="7" name="CuadroTexto 6"/>
          <p:cNvSpPr txBox="1"/>
          <p:nvPr/>
        </p:nvSpPr>
        <p:spPr>
          <a:xfrm>
            <a:off x="727364" y="912114"/>
            <a:ext cx="4197927" cy="369332"/>
          </a:xfrm>
          <a:prstGeom prst="rect">
            <a:avLst/>
          </a:prstGeom>
          <a:noFill/>
        </p:spPr>
        <p:txBody>
          <a:bodyPr wrap="square" rtlCol="0">
            <a:spAutoFit/>
          </a:bodyPr>
          <a:lstStyle/>
          <a:p>
            <a:r>
              <a:rPr lang="es-ES" u="sng" dirty="0" smtClean="0"/>
              <a:t>Ganadores y perdedores por tipo marginal</a:t>
            </a:r>
            <a:endParaRPr lang="es-ES" u="sng" dirty="0"/>
          </a:p>
        </p:txBody>
      </p:sp>
    </p:spTree>
    <p:extLst>
      <p:ext uri="{BB962C8B-B14F-4D97-AF65-F5344CB8AC3E}">
        <p14:creationId xmlns:p14="http://schemas.microsoft.com/office/powerpoint/2010/main" val="41808250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p:cNvPicPr>
            <a:picLocks noGrp="1" noChangeAspect="1"/>
          </p:cNvPicPr>
          <p:nvPr>
            <p:ph idx="1"/>
          </p:nvPr>
        </p:nvPicPr>
        <p:blipFill>
          <a:blip r:embed="rId3"/>
          <a:stretch>
            <a:fillRect/>
          </a:stretch>
        </p:blipFill>
        <p:spPr>
          <a:xfrm>
            <a:off x="838200" y="1549355"/>
            <a:ext cx="10515600" cy="3947693"/>
          </a:xfrm>
          <a:prstGeom prst="rect">
            <a:avLst/>
          </a:prstGeom>
        </p:spPr>
      </p:pic>
      <p:sp>
        <p:nvSpPr>
          <p:cNvPr id="6" name="Marcador de número de diapositiva 5"/>
          <p:cNvSpPr>
            <a:spLocks noGrp="1"/>
          </p:cNvSpPr>
          <p:nvPr>
            <p:ph type="sldNum" sz="quarter" idx="12"/>
          </p:nvPr>
        </p:nvSpPr>
        <p:spPr/>
        <p:txBody>
          <a:bodyPr/>
          <a:lstStyle/>
          <a:p>
            <a:fld id="{D57F1E4F-1CFF-5643-939E-02111984F565}" type="slidenum">
              <a:rPr lang="en-US" smtClean="0"/>
              <a:t>83</a:t>
            </a:fld>
            <a:endParaRPr lang="en-US" dirty="0"/>
          </a:p>
        </p:txBody>
      </p:sp>
      <p:sp>
        <p:nvSpPr>
          <p:cNvPr id="5" name="Rectángulo redondeado 4"/>
          <p:cNvSpPr/>
          <p:nvPr/>
        </p:nvSpPr>
        <p:spPr>
          <a:xfrm>
            <a:off x="-2" y="-25036"/>
            <a:ext cx="10931237"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s-ES" sz="3600" b="1" dirty="0" err="1"/>
              <a:t>TaxSim</a:t>
            </a:r>
            <a:r>
              <a:rPr lang="es-ES" sz="3600" b="1" dirty="0"/>
              <a:t>-IEF. </a:t>
            </a:r>
            <a:r>
              <a:rPr lang="es-ES" sz="3600" b="1" dirty="0" smtClean="0"/>
              <a:t>IRPF. </a:t>
            </a:r>
            <a:r>
              <a:rPr lang="es-ES" sz="3200" dirty="0" smtClean="0"/>
              <a:t>Fichero de salida. Ganadores y perdedores</a:t>
            </a:r>
            <a:endParaRPr lang="es-ES" sz="3200" dirty="0"/>
          </a:p>
        </p:txBody>
      </p:sp>
      <p:sp>
        <p:nvSpPr>
          <p:cNvPr id="7" name="CuadroTexto 6"/>
          <p:cNvSpPr txBox="1"/>
          <p:nvPr/>
        </p:nvSpPr>
        <p:spPr>
          <a:xfrm>
            <a:off x="727364" y="912114"/>
            <a:ext cx="5559136" cy="369332"/>
          </a:xfrm>
          <a:prstGeom prst="rect">
            <a:avLst/>
          </a:prstGeom>
          <a:noFill/>
        </p:spPr>
        <p:txBody>
          <a:bodyPr wrap="square" rtlCol="0">
            <a:spAutoFit/>
          </a:bodyPr>
          <a:lstStyle/>
          <a:p>
            <a:r>
              <a:rPr lang="es-ES" u="sng" dirty="0" smtClean="0"/>
              <a:t>Ganadores y perdedores por comunidad autónoma</a:t>
            </a:r>
            <a:endParaRPr lang="es-ES" u="sng" dirty="0"/>
          </a:p>
        </p:txBody>
      </p:sp>
    </p:spTree>
    <p:extLst>
      <p:ext uri="{BB962C8B-B14F-4D97-AF65-F5344CB8AC3E}">
        <p14:creationId xmlns:p14="http://schemas.microsoft.com/office/powerpoint/2010/main" val="23053072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DIF GRIS"/>
          <p:cNvPicPr>
            <a:picLocks noChangeArrowheads="1"/>
          </p:cNvPicPr>
          <p:nvPr/>
        </p:nvPicPr>
        <p:blipFill>
          <a:blip r:embed="rId2">
            <a:duotone>
              <a:schemeClr val="accent3">
                <a:shade val="45000"/>
                <a:satMod val="135000"/>
              </a:schemeClr>
              <a:prstClr val="white"/>
            </a:duotone>
          </a:blip>
          <a:srcRect/>
          <a:stretch>
            <a:fillRect/>
          </a:stretch>
        </p:blipFill>
        <p:spPr bwMode="auto">
          <a:xfrm>
            <a:off x="0" y="0"/>
            <a:ext cx="12192000" cy="7647126"/>
          </a:xfrm>
          <a:prstGeom prst="rect">
            <a:avLst/>
          </a:prstGeom>
          <a:noFill/>
          <a:ln w="9525">
            <a:noFill/>
            <a:miter lim="800000"/>
            <a:headEnd/>
            <a:tailEnd/>
          </a:ln>
        </p:spPr>
      </p:pic>
      <p:sp>
        <p:nvSpPr>
          <p:cNvPr id="2" name="Título 1"/>
          <p:cNvSpPr>
            <a:spLocks noGrp="1"/>
          </p:cNvSpPr>
          <p:nvPr>
            <p:ph type="ctrTitle"/>
          </p:nvPr>
        </p:nvSpPr>
        <p:spPr>
          <a:xfrm>
            <a:off x="351627" y="2000249"/>
            <a:ext cx="11554623" cy="1014413"/>
          </a:xfrm>
        </p:spPr>
        <p:txBody>
          <a:bodyPr>
            <a:normAutofit/>
          </a:bodyPr>
          <a:lstStyle/>
          <a:p>
            <a:r>
              <a:rPr lang="es-ES" sz="4800" dirty="0" err="1" smtClean="0">
                <a:solidFill>
                  <a:schemeClr val="accent1">
                    <a:lumMod val="75000"/>
                  </a:schemeClr>
                </a:solidFill>
                <a:latin typeface="+mn-lt"/>
              </a:rPr>
              <a:t>Microsimulación</a:t>
            </a:r>
            <a:r>
              <a:rPr lang="es-ES" sz="4800" dirty="0" smtClean="0">
                <a:solidFill>
                  <a:schemeClr val="accent1">
                    <a:lumMod val="75000"/>
                  </a:schemeClr>
                </a:solidFill>
                <a:latin typeface="+mn-lt"/>
              </a:rPr>
              <a:t> en el IEF. El IRPF español</a:t>
            </a:r>
            <a:endParaRPr lang="es-ES" sz="4800" dirty="0">
              <a:solidFill>
                <a:schemeClr val="accent1">
                  <a:lumMod val="75000"/>
                </a:schemeClr>
              </a:solidFill>
              <a:latin typeface="+mn-lt"/>
            </a:endParaRPr>
          </a:p>
        </p:txBody>
      </p:sp>
      <p:sp>
        <p:nvSpPr>
          <p:cNvPr id="3" name="Subtítulo 2"/>
          <p:cNvSpPr>
            <a:spLocks noGrp="1"/>
          </p:cNvSpPr>
          <p:nvPr>
            <p:ph type="subTitle" idx="1"/>
          </p:nvPr>
        </p:nvSpPr>
        <p:spPr>
          <a:xfrm>
            <a:off x="561975" y="3602038"/>
            <a:ext cx="11277600" cy="1655762"/>
          </a:xfrm>
        </p:spPr>
        <p:txBody>
          <a:bodyPr>
            <a:normAutofit/>
          </a:bodyPr>
          <a:lstStyle/>
          <a:p>
            <a:r>
              <a:rPr lang="es-PA" b="1" dirty="0">
                <a:solidFill>
                  <a:srgbClr val="C00000"/>
                </a:solidFill>
              </a:rPr>
              <a:t>Asesoría especializada para el desarrollo de herramientas de </a:t>
            </a:r>
            <a:r>
              <a:rPr lang="es-PA" b="1" dirty="0" err="1">
                <a:solidFill>
                  <a:srgbClr val="C00000"/>
                </a:solidFill>
              </a:rPr>
              <a:t>microsimulación</a:t>
            </a:r>
            <a:r>
              <a:rPr lang="es-PA" b="1" dirty="0">
                <a:solidFill>
                  <a:srgbClr val="C00000"/>
                </a:solidFill>
              </a:rPr>
              <a:t> fiscal</a:t>
            </a:r>
            <a:endParaRPr lang="es-ES" dirty="0">
              <a:solidFill>
                <a:srgbClr val="C00000"/>
              </a:solidFill>
            </a:endParaRPr>
          </a:p>
          <a:p>
            <a:r>
              <a:rPr lang="es-PA" b="1" dirty="0" smtClean="0"/>
              <a:t>15 al </a:t>
            </a:r>
            <a:r>
              <a:rPr lang="es-PA" b="1" dirty="0"/>
              <a:t>19 de Junio de 2015</a:t>
            </a:r>
            <a:endParaRPr lang="es-ES" dirty="0"/>
          </a:p>
          <a:p>
            <a:endParaRPr lang="es-ES"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27" y="17601"/>
            <a:ext cx="3847619" cy="1104762"/>
          </a:xfrm>
          <a:prstGeom prst="rect">
            <a:avLst/>
          </a:prstGeom>
        </p:spPr>
      </p:pic>
      <p:pic>
        <p:nvPicPr>
          <p:cNvPr id="5" name="Picture 7" descr="logoief"/>
          <p:cNvPicPr>
            <a:picLocks noChangeAspect="1" noChangeArrowheads="1"/>
          </p:cNvPicPr>
          <p:nvPr/>
        </p:nvPicPr>
        <p:blipFill>
          <a:blip r:embed="rId4"/>
          <a:srcRect/>
          <a:stretch>
            <a:fillRect/>
          </a:stretch>
        </p:blipFill>
        <p:spPr bwMode="auto">
          <a:xfrm>
            <a:off x="9868693" y="347663"/>
            <a:ext cx="1598613" cy="774700"/>
          </a:xfrm>
          <a:prstGeom prst="rect">
            <a:avLst/>
          </a:prstGeom>
          <a:noFill/>
          <a:ln w="9525">
            <a:noFill/>
            <a:miter lim="800000"/>
            <a:headEnd/>
            <a:tailEnd/>
          </a:ln>
        </p:spPr>
      </p:pic>
      <p:sp>
        <p:nvSpPr>
          <p:cNvPr id="6" name="2 Subtítulo"/>
          <p:cNvSpPr txBox="1">
            <a:spLocks/>
          </p:cNvSpPr>
          <p:nvPr/>
        </p:nvSpPr>
        <p:spPr>
          <a:xfrm>
            <a:off x="8115671" y="5187635"/>
            <a:ext cx="2552328" cy="743869"/>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200" b="1" dirty="0" smtClean="0"/>
              <a:t>María Jesús Burgos Prieto</a:t>
            </a:r>
          </a:p>
          <a:p>
            <a:r>
              <a:rPr lang="es-ES" sz="1600" dirty="0" smtClean="0"/>
              <a:t>Analista de Investigación IEF</a:t>
            </a:r>
          </a:p>
          <a:p>
            <a:r>
              <a:rPr lang="es-ES" sz="1600" u="sng" dirty="0" smtClean="0">
                <a:solidFill>
                  <a:srgbClr val="0070C0"/>
                </a:solidFill>
              </a:rPr>
              <a:t>mariajesus.burgos@ief.minhap.es</a:t>
            </a:r>
          </a:p>
        </p:txBody>
      </p:sp>
    </p:spTree>
    <p:extLst>
      <p:ext uri="{BB962C8B-B14F-4D97-AF65-F5344CB8AC3E}">
        <p14:creationId xmlns:p14="http://schemas.microsoft.com/office/powerpoint/2010/main" val="3231509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D57F1E4F-1CFF-5643-939E-02111984F565}" type="slidenum">
              <a:rPr lang="en-US" smtClean="0"/>
              <a:t>9</a:t>
            </a:fld>
            <a:endParaRPr lang="en-US" dirty="0"/>
          </a:p>
        </p:txBody>
      </p:sp>
      <p:sp>
        <p:nvSpPr>
          <p:cNvPr id="5" name="Rectángulo redondeado 4"/>
          <p:cNvSpPr/>
          <p:nvPr/>
        </p:nvSpPr>
        <p:spPr>
          <a:xfrm>
            <a:off x="0" y="-4254"/>
            <a:ext cx="7647709" cy="7150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s-ES" sz="3600" b="1" dirty="0" err="1"/>
              <a:t>TaxSim</a:t>
            </a:r>
            <a:r>
              <a:rPr lang="es-ES" sz="3600" b="1" dirty="0"/>
              <a:t>-IEF. </a:t>
            </a:r>
            <a:r>
              <a:rPr lang="es-ES" sz="3600" b="1" dirty="0" smtClean="0"/>
              <a:t>IRPF. </a:t>
            </a:r>
            <a:r>
              <a:rPr lang="es-ES" sz="3600" dirty="0" smtClean="0"/>
              <a:t>Crear simulación</a:t>
            </a:r>
            <a:endParaRPr lang="es-ES" sz="3600" dirty="0"/>
          </a:p>
        </p:txBody>
      </p:sp>
      <p:pic>
        <p:nvPicPr>
          <p:cNvPr id="6" name="Marcador de contenido 5"/>
          <p:cNvPicPr>
            <a:picLocks noGrp="1" noChangeAspect="1"/>
          </p:cNvPicPr>
          <p:nvPr>
            <p:ph idx="1"/>
          </p:nvPr>
        </p:nvPicPr>
        <p:blipFill>
          <a:blip r:embed="rId3"/>
          <a:stretch>
            <a:fillRect/>
          </a:stretch>
        </p:blipFill>
        <p:spPr>
          <a:xfrm>
            <a:off x="916846" y="1825625"/>
            <a:ext cx="10358307" cy="4351338"/>
          </a:xfrm>
          <a:prstGeom prst="rect">
            <a:avLst/>
          </a:prstGeom>
        </p:spPr>
      </p:pic>
    </p:spTree>
    <p:extLst>
      <p:ext uri="{BB962C8B-B14F-4D97-AF65-F5344CB8AC3E}">
        <p14:creationId xmlns:p14="http://schemas.microsoft.com/office/powerpoint/2010/main" val="40620556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37586f32-a939-4619-bc30-f6f9d991d1cc"/>
</p:tagLst>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1783</TotalTime>
  <Words>4690</Words>
  <Application>Microsoft Office PowerPoint</Application>
  <PresentationFormat>Panorámica</PresentationFormat>
  <Paragraphs>555</Paragraphs>
  <Slides>84</Slides>
  <Notes>24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84</vt:i4>
      </vt:variant>
    </vt:vector>
  </HeadingPairs>
  <TitlesOfParts>
    <vt:vector size="89" baseType="lpstr">
      <vt:lpstr>Arial</vt:lpstr>
      <vt:lpstr>Calibri</vt:lpstr>
      <vt:lpstr>Calibri Light</vt:lpstr>
      <vt:lpstr>Wingdings</vt:lpstr>
      <vt:lpstr>Office Theme</vt:lpstr>
      <vt:lpstr>Microsimulación en el IEF. El IRPF español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Forma de aplicación de la reducción por obtención de rendimientos del trabajo (I)</vt:lpstr>
      <vt:lpstr>Forma de aplicación de la reducción por obtención de rendimientos del trabajo (II)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Microsimulación en el IEF. El IRPF español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Microsimulación en el IEF</dc:title>
  <dc:creator>Mª Jesús Burgos Prieto</dc:creator>
  <cp:lastModifiedBy>Mª Jesús Burgos Prieto</cp:lastModifiedBy>
  <cp:revision>228</cp:revision>
  <cp:lastPrinted>2015-06-15T18:42:29Z</cp:lastPrinted>
  <dcterms:created xsi:type="dcterms:W3CDTF">2015-06-05T11:04:14Z</dcterms:created>
  <dcterms:modified xsi:type="dcterms:W3CDTF">2015-06-23T08:52:14Z</dcterms:modified>
</cp:coreProperties>
</file>